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2.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3.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4.xml" ContentType="application/vnd.openxmlformats-officedocument.theme+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theme/theme5.xml" ContentType="application/vnd.openxmlformats-officedocument.theme+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5"/>
    <p:sldMasterId id="2147484342" r:id="rId6"/>
    <p:sldMasterId id="2147484381" r:id="rId7"/>
    <p:sldMasterId id="2147484420" r:id="rId8"/>
    <p:sldMasterId id="2147484459" r:id="rId9"/>
    <p:sldMasterId id="2147484498" r:id="rId10"/>
  </p:sldMasterIdLst>
  <p:notesMasterIdLst>
    <p:notesMasterId r:id="rId102"/>
  </p:notesMasterIdLst>
  <p:handoutMasterIdLst>
    <p:handoutMasterId r:id="rId103"/>
  </p:handoutMasterIdLst>
  <p:sldIdLst>
    <p:sldId id="1685" r:id="rId11"/>
    <p:sldId id="1581" r:id="rId12"/>
    <p:sldId id="1618" r:id="rId13"/>
    <p:sldId id="1803" r:id="rId14"/>
    <p:sldId id="1673" r:id="rId15"/>
    <p:sldId id="1686" r:id="rId16"/>
    <p:sldId id="1689" r:id="rId17"/>
    <p:sldId id="1692" r:id="rId18"/>
    <p:sldId id="1690" r:id="rId19"/>
    <p:sldId id="1691" r:id="rId20"/>
    <p:sldId id="1674" r:id="rId21"/>
    <p:sldId id="1680" r:id="rId22"/>
    <p:sldId id="1681" r:id="rId23"/>
    <p:sldId id="1682" r:id="rId24"/>
    <p:sldId id="1687" r:id="rId25"/>
    <p:sldId id="1694" r:id="rId26"/>
    <p:sldId id="1693" r:id="rId27"/>
    <p:sldId id="1695" r:id="rId28"/>
    <p:sldId id="1696" r:id="rId29"/>
    <p:sldId id="1697" r:id="rId30"/>
    <p:sldId id="1698" r:id="rId31"/>
    <p:sldId id="1804" r:id="rId32"/>
    <p:sldId id="1759" r:id="rId33"/>
    <p:sldId id="1761" r:id="rId34"/>
    <p:sldId id="1763" r:id="rId35"/>
    <p:sldId id="1764" r:id="rId36"/>
    <p:sldId id="1794" r:id="rId37"/>
    <p:sldId id="1795" r:id="rId38"/>
    <p:sldId id="1814" r:id="rId39"/>
    <p:sldId id="1796" r:id="rId40"/>
    <p:sldId id="1797" r:id="rId41"/>
    <p:sldId id="1799" r:id="rId42"/>
    <p:sldId id="1800" r:id="rId43"/>
    <p:sldId id="1793" r:id="rId44"/>
    <p:sldId id="1808" r:id="rId45"/>
    <p:sldId id="1783" r:id="rId46"/>
    <p:sldId id="1784" r:id="rId47"/>
    <p:sldId id="1785" r:id="rId48"/>
    <p:sldId id="1786" r:id="rId49"/>
    <p:sldId id="1787" r:id="rId50"/>
    <p:sldId id="1788" r:id="rId51"/>
    <p:sldId id="1789" r:id="rId52"/>
    <p:sldId id="1790" r:id="rId53"/>
    <p:sldId id="1791" r:id="rId54"/>
    <p:sldId id="1792" r:id="rId55"/>
    <p:sldId id="1725" r:id="rId56"/>
    <p:sldId id="1726" r:id="rId57"/>
    <p:sldId id="1727" r:id="rId58"/>
    <p:sldId id="1728" r:id="rId59"/>
    <p:sldId id="1729" r:id="rId60"/>
    <p:sldId id="1730" r:id="rId61"/>
    <p:sldId id="1731" r:id="rId62"/>
    <p:sldId id="1733" r:id="rId63"/>
    <p:sldId id="1734" r:id="rId64"/>
    <p:sldId id="1736" r:id="rId65"/>
    <p:sldId id="1737" r:id="rId66"/>
    <p:sldId id="1738" r:id="rId67"/>
    <p:sldId id="1739" r:id="rId68"/>
    <p:sldId id="1740" r:id="rId69"/>
    <p:sldId id="1741" r:id="rId70"/>
    <p:sldId id="1742" r:id="rId71"/>
    <p:sldId id="1743" r:id="rId72"/>
    <p:sldId id="1744" r:id="rId73"/>
    <p:sldId id="1745" r:id="rId74"/>
    <p:sldId id="1809" r:id="rId75"/>
    <p:sldId id="1810" r:id="rId76"/>
    <p:sldId id="1811" r:id="rId77"/>
    <p:sldId id="1812" r:id="rId78"/>
    <p:sldId id="1813" r:id="rId79"/>
    <p:sldId id="1747" r:id="rId80"/>
    <p:sldId id="1749" r:id="rId81"/>
    <p:sldId id="1750" r:id="rId82"/>
    <p:sldId id="1751" r:id="rId83"/>
    <p:sldId id="1752" r:id="rId84"/>
    <p:sldId id="1754" r:id="rId85"/>
    <p:sldId id="1755" r:id="rId86"/>
    <p:sldId id="1756" r:id="rId87"/>
    <p:sldId id="1805" r:id="rId88"/>
    <p:sldId id="1801" r:id="rId89"/>
    <p:sldId id="1626" r:id="rId90"/>
    <p:sldId id="1624" r:id="rId91"/>
    <p:sldId id="1597" r:id="rId92"/>
    <p:sldId id="1627" r:id="rId93"/>
    <p:sldId id="1628" r:id="rId94"/>
    <p:sldId id="1598" r:id="rId95"/>
    <p:sldId id="1625" r:id="rId96"/>
    <p:sldId id="1703" r:id="rId97"/>
    <p:sldId id="1806" r:id="rId98"/>
    <p:sldId id="1807" r:id="rId99"/>
    <p:sldId id="1802" r:id="rId100"/>
    <p:sldId id="1551" r:id="rId101"/>
  </p:sldIdLst>
  <p:sldSz cx="14630400" cy="8229600"/>
  <p:notesSz cx="7010400" cy="9296400"/>
  <p:defaultTextStyle>
    <a:defPPr>
      <a:defRPr lang="en-US"/>
    </a:defPPr>
    <a:lvl1pPr marL="0" algn="l" defTabSz="1097212" rtl="0" eaLnBrk="1" latinLnBrk="0" hangingPunct="1">
      <a:defRPr sz="2118" kern="1200">
        <a:solidFill>
          <a:schemeClr val="tx1"/>
        </a:solidFill>
        <a:latin typeface="+mn-lt"/>
        <a:ea typeface="+mn-ea"/>
        <a:cs typeface="+mn-cs"/>
      </a:defRPr>
    </a:lvl1pPr>
    <a:lvl2pPr marL="548606" algn="l" defTabSz="1097212" rtl="0" eaLnBrk="1" latinLnBrk="0" hangingPunct="1">
      <a:defRPr sz="2118" kern="1200">
        <a:solidFill>
          <a:schemeClr val="tx1"/>
        </a:solidFill>
        <a:latin typeface="+mn-lt"/>
        <a:ea typeface="+mn-ea"/>
        <a:cs typeface="+mn-cs"/>
      </a:defRPr>
    </a:lvl2pPr>
    <a:lvl3pPr marL="1097212" algn="l" defTabSz="1097212" rtl="0" eaLnBrk="1" latinLnBrk="0" hangingPunct="1">
      <a:defRPr sz="2118" kern="1200">
        <a:solidFill>
          <a:schemeClr val="tx1"/>
        </a:solidFill>
        <a:latin typeface="+mn-lt"/>
        <a:ea typeface="+mn-ea"/>
        <a:cs typeface="+mn-cs"/>
      </a:defRPr>
    </a:lvl3pPr>
    <a:lvl4pPr marL="1645818" algn="l" defTabSz="1097212" rtl="0" eaLnBrk="1" latinLnBrk="0" hangingPunct="1">
      <a:defRPr sz="2118" kern="1200">
        <a:solidFill>
          <a:schemeClr val="tx1"/>
        </a:solidFill>
        <a:latin typeface="+mn-lt"/>
        <a:ea typeface="+mn-ea"/>
        <a:cs typeface="+mn-cs"/>
      </a:defRPr>
    </a:lvl4pPr>
    <a:lvl5pPr marL="2194424" algn="l" defTabSz="1097212" rtl="0" eaLnBrk="1" latinLnBrk="0" hangingPunct="1">
      <a:defRPr sz="2118" kern="1200">
        <a:solidFill>
          <a:schemeClr val="tx1"/>
        </a:solidFill>
        <a:latin typeface="+mn-lt"/>
        <a:ea typeface="+mn-ea"/>
        <a:cs typeface="+mn-cs"/>
      </a:defRPr>
    </a:lvl5pPr>
    <a:lvl6pPr marL="2743031" algn="l" defTabSz="1097212" rtl="0" eaLnBrk="1" latinLnBrk="0" hangingPunct="1">
      <a:defRPr sz="2118" kern="1200">
        <a:solidFill>
          <a:schemeClr val="tx1"/>
        </a:solidFill>
        <a:latin typeface="+mn-lt"/>
        <a:ea typeface="+mn-ea"/>
        <a:cs typeface="+mn-cs"/>
      </a:defRPr>
    </a:lvl6pPr>
    <a:lvl7pPr marL="3291635" algn="l" defTabSz="1097212" rtl="0" eaLnBrk="1" latinLnBrk="0" hangingPunct="1">
      <a:defRPr sz="2118" kern="1200">
        <a:solidFill>
          <a:schemeClr val="tx1"/>
        </a:solidFill>
        <a:latin typeface="+mn-lt"/>
        <a:ea typeface="+mn-ea"/>
        <a:cs typeface="+mn-cs"/>
      </a:defRPr>
    </a:lvl7pPr>
    <a:lvl8pPr marL="3840241" algn="l" defTabSz="1097212" rtl="0" eaLnBrk="1" latinLnBrk="0" hangingPunct="1">
      <a:defRPr sz="2118" kern="1200">
        <a:solidFill>
          <a:schemeClr val="tx1"/>
        </a:solidFill>
        <a:latin typeface="+mn-lt"/>
        <a:ea typeface="+mn-ea"/>
        <a:cs typeface="+mn-cs"/>
      </a:defRPr>
    </a:lvl8pPr>
    <a:lvl9pPr marL="4388848" algn="l" defTabSz="1097212" rtl="0" eaLnBrk="1" latinLnBrk="0" hangingPunct="1">
      <a:defRPr sz="211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3849A"/>
    <a:srgbClr val="101010"/>
    <a:srgbClr val="161616"/>
    <a:srgbClr val="144D63"/>
    <a:srgbClr val="664523"/>
    <a:srgbClr val="FFFFFF"/>
    <a:srgbClr val="F3F3F3"/>
    <a:srgbClr val="525252"/>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94" autoAdjust="0"/>
    <p:restoredTop sz="54219" autoAdjust="0"/>
  </p:normalViewPr>
  <p:slideViewPr>
    <p:cSldViewPr snapToGrid="0">
      <p:cViewPr>
        <p:scale>
          <a:sx n="30" d="100"/>
          <a:sy n="30" d="100"/>
        </p:scale>
        <p:origin x="3612" y="852"/>
      </p:cViewPr>
      <p:guideLst>
        <p:guide orient="horz" pos="2592"/>
        <p:guide pos="4608"/>
      </p:guideLst>
    </p:cSldViewPr>
  </p:slideViewPr>
  <p:outlineViewPr>
    <p:cViewPr>
      <p:scale>
        <a:sx n="33" d="100"/>
        <a:sy n="33" d="100"/>
      </p:scale>
      <p:origin x="0" y="0"/>
    </p:cViewPr>
  </p:outlineViewPr>
  <p:notesTextViewPr>
    <p:cViewPr>
      <p:scale>
        <a:sx n="3" d="2"/>
        <a:sy n="3" d="2"/>
      </p:scale>
      <p:origin x="0" y="-264"/>
    </p:cViewPr>
  </p:notesTextViewPr>
  <p:sorterViewPr>
    <p:cViewPr>
      <p:scale>
        <a:sx n="100" d="100"/>
        <a:sy n="100" d="100"/>
      </p:scale>
      <p:origin x="0" y="-39348"/>
    </p:cViewPr>
  </p:sorterViewPr>
  <p:notesViewPr>
    <p:cSldViewPr snapToGrid="0" showGuides="1">
      <p:cViewPr>
        <p:scale>
          <a:sx n="150" d="100"/>
          <a:sy n="150" d="100"/>
        </p:scale>
        <p:origin x="1140" y="12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7" Type="http://schemas.openxmlformats.org/officeDocument/2006/relationships/slideMaster" Target="slideMasters/slideMaster3.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07" Type="http://schemas.openxmlformats.org/officeDocument/2006/relationships/theme" Target="theme/theme1.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74" Type="http://schemas.openxmlformats.org/officeDocument/2006/relationships/slide" Target="slides/slide64.xml"/><Relationship Id="rId79" Type="http://schemas.openxmlformats.org/officeDocument/2006/relationships/slide" Target="slides/slide69.xml"/><Relationship Id="rId87" Type="http://schemas.openxmlformats.org/officeDocument/2006/relationships/slide" Target="slides/slide77.xml"/><Relationship Id="rId102" Type="http://schemas.openxmlformats.org/officeDocument/2006/relationships/notesMaster" Target="notesMasters/notesMaster1.xml"/><Relationship Id="rId5" Type="http://schemas.openxmlformats.org/officeDocument/2006/relationships/slideMaster" Target="slideMasters/slideMaster1.xml"/><Relationship Id="rId61" Type="http://schemas.openxmlformats.org/officeDocument/2006/relationships/slide" Target="slides/slide51.xml"/><Relationship Id="rId82" Type="http://schemas.openxmlformats.org/officeDocument/2006/relationships/slide" Target="slides/slide72.xml"/><Relationship Id="rId90" Type="http://schemas.openxmlformats.org/officeDocument/2006/relationships/slide" Target="slides/slide80.xml"/><Relationship Id="rId95" Type="http://schemas.openxmlformats.org/officeDocument/2006/relationships/slide" Target="slides/slide85.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slide" Target="slides/slide59.xml"/><Relationship Id="rId77" Type="http://schemas.openxmlformats.org/officeDocument/2006/relationships/slide" Target="slides/slide67.xml"/><Relationship Id="rId100" Type="http://schemas.openxmlformats.org/officeDocument/2006/relationships/slide" Target="slides/slide90.xml"/><Relationship Id="rId105" Type="http://schemas.openxmlformats.org/officeDocument/2006/relationships/presProps" Target="presProps.xml"/><Relationship Id="rId8" Type="http://schemas.openxmlformats.org/officeDocument/2006/relationships/slideMaster" Target="slideMasters/slideMaster4.xml"/><Relationship Id="rId51" Type="http://schemas.openxmlformats.org/officeDocument/2006/relationships/slide" Target="slides/slide41.xml"/><Relationship Id="rId72" Type="http://schemas.openxmlformats.org/officeDocument/2006/relationships/slide" Target="slides/slide62.xml"/><Relationship Id="rId80" Type="http://schemas.openxmlformats.org/officeDocument/2006/relationships/slide" Target="slides/slide70.xml"/><Relationship Id="rId85" Type="http://schemas.openxmlformats.org/officeDocument/2006/relationships/slide" Target="slides/slide75.xml"/><Relationship Id="rId93" Type="http://schemas.openxmlformats.org/officeDocument/2006/relationships/slide" Target="slides/slide83.xml"/><Relationship Id="rId98" Type="http://schemas.openxmlformats.org/officeDocument/2006/relationships/slide" Target="slides/slide88.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103" Type="http://schemas.openxmlformats.org/officeDocument/2006/relationships/handoutMaster" Target="handoutMasters/handoutMaster1.xml"/><Relationship Id="rId108" Type="http://schemas.openxmlformats.org/officeDocument/2006/relationships/tableStyles" Target="tableStyles.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slide" Target="slides/slide86.xml"/><Relationship Id="rId1" Type="http://schemas.openxmlformats.org/officeDocument/2006/relationships/customXml" Target="../customXml/item1.xml"/><Relationship Id="rId6"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6" Type="http://schemas.openxmlformats.org/officeDocument/2006/relationships/viewProps" Target="viewProps.xml"/><Relationship Id="rId10" Type="http://schemas.openxmlformats.org/officeDocument/2006/relationships/slideMaster" Target="slideMasters/slideMaster6.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slide" Target="slides/slide89.xml"/><Relationship Id="rId101" Type="http://schemas.openxmlformats.org/officeDocument/2006/relationships/slide" Target="slides/slide91.xml"/><Relationship Id="rId4" Type="http://schemas.openxmlformats.org/officeDocument/2006/relationships/customXml" Target="../customXml/item4.xml"/><Relationship Id="rId9"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slide" Target="slides/slide87.xml"/><Relationship Id="rId10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3037840" cy="464820"/>
          </a:xfrm>
          <a:prstGeom prst="rect">
            <a:avLst/>
          </a:prstGeom>
        </p:spPr>
        <p:txBody>
          <a:bodyPr vert="horz" lIns="93177" tIns="46589" rIns="93177" bIns="46589" rtlCol="0"/>
          <a:lstStyle>
            <a:lvl1pPr algn="l">
              <a:defRPr sz="1200"/>
            </a:lvl1pPr>
          </a:lstStyle>
          <a:p>
            <a:r>
              <a:rPr lang="en-US" dirty="0" smtClean="0"/>
              <a:t>Tableau Conference 2015</a:t>
            </a:r>
            <a:endParaRPr lang="en-US" dirty="0"/>
          </a:p>
        </p:txBody>
      </p:sp>
      <p:sp>
        <p:nvSpPr>
          <p:cNvPr id="7" name="Date Placeholder 6"/>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8C8D045D-9A66-44E7-900A-FC6D0BD4E54A}" type="datetime8">
              <a:rPr lang="en-US" smtClean="0"/>
              <a:t>4/4/2016 5:16 PM</a:t>
            </a:fld>
            <a:endParaRPr lang="en-US" dirty="0"/>
          </a:p>
        </p:txBody>
      </p:sp>
      <p:sp>
        <p:nvSpPr>
          <p:cNvPr id="8" name="Footer Placeholder 7"/>
          <p:cNvSpPr>
            <a:spLocks noGrp="1"/>
          </p:cNvSpPr>
          <p:nvPr>
            <p:ph type="ftr" sz="quarter" idx="2"/>
          </p:nvPr>
        </p:nvSpPr>
        <p:spPr>
          <a:xfrm>
            <a:off x="0" y="8829966"/>
            <a:ext cx="5923788" cy="337975"/>
          </a:xfrm>
          <a:prstGeom prst="rect">
            <a:avLst/>
          </a:prstGeom>
        </p:spPr>
        <p:txBody>
          <a:bodyPr vert="horz" lIns="93177" tIns="46589" rIns="93177" bIns="46589" rtlCol="0" anchor="b"/>
          <a:lstStyle>
            <a:lvl1pPr algn="l">
              <a:defRPr sz="1200"/>
            </a:lvl1pPr>
          </a:lstStyle>
          <a:p>
            <a:pPr marL="406034" defTabSz="931467" eaLnBrk="0" hangingPunct="0"/>
            <a:r>
              <a:rPr lang="en-US" sz="400" dirty="0">
                <a:gradFill>
                  <a:gsLst>
                    <a:gs pos="0">
                      <a:schemeClr val="tx1"/>
                    </a:gs>
                    <a:gs pos="100000">
                      <a:schemeClr val="tx1"/>
                    </a:gs>
                  </a:gsLst>
                  <a:lin ang="5400000" scaled="0"/>
                </a:gradFill>
                <a:ea typeface="Segoe UI" pitchFamily="34" charset="0"/>
                <a:cs typeface="Arial" panose="020B0604020202020204" pitchFamily="34" charset="0"/>
              </a:rPr>
              <a:t>© 2015 Tableau Software. All rights reserved. </a:t>
            </a:r>
            <a:endParaRPr lang="en-US" sz="400" dirty="0">
              <a:gradFill>
                <a:gsLst>
                  <a:gs pos="0">
                    <a:schemeClr val="tx1"/>
                  </a:gs>
                  <a:gs pos="100000">
                    <a:schemeClr val="tx1"/>
                  </a:gs>
                </a:gsLst>
                <a:lin ang="5400000" scaled="0"/>
              </a:gradFill>
              <a:ea typeface="Segoe UI" pitchFamily="34" charset="0"/>
              <a:cs typeface="Arial" panose="020B0604020202020204" pitchFamily="34" charset="0"/>
            </a:endParaRPr>
          </a:p>
        </p:txBody>
      </p:sp>
      <p:sp>
        <p:nvSpPr>
          <p:cNvPr id="9" name="Slide Number Placeholder 8"/>
          <p:cNvSpPr>
            <a:spLocks noGrp="1"/>
          </p:cNvSpPr>
          <p:nvPr>
            <p:ph type="sldNum" sz="quarter" idx="3"/>
          </p:nvPr>
        </p:nvSpPr>
        <p:spPr>
          <a:xfrm>
            <a:off x="5912103" y="8829967"/>
            <a:ext cx="1096674" cy="464820"/>
          </a:xfrm>
          <a:prstGeom prst="rect">
            <a:avLst/>
          </a:prstGeom>
        </p:spPr>
        <p:txBody>
          <a:bodyPr vert="horz" lIns="93177" tIns="46589" rIns="93177" bIns="46589" rtlCol="0" anchor="b"/>
          <a:lstStyle>
            <a:lvl1pPr algn="r">
              <a:defRPr sz="1200"/>
            </a:lvl1pPr>
          </a:lstStyle>
          <a:p>
            <a:fld id="{0EC9E9D6-92A0-482B-A603-C9BA7FFB8190}" type="slidenum">
              <a:rPr lang="en-US" smtClean="0"/>
              <a:t>‹#›</a:t>
            </a:fld>
            <a:endParaRPr lang="en-US" dirty="0"/>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png>
</file>

<file path=ppt/media/image11.png>
</file>

<file path=ppt/media/image12.png>
</file>

<file path=ppt/media/image13.jpe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jpeg>
</file>

<file path=ppt/media/image26.jpg>
</file>

<file path=ppt/media/image3.png>
</file>

<file path=ppt/media/image35.jpg>
</file>

<file path=ppt/media/image36.jpg>
</file>

<file path=ppt/media/image37.png>
</file>

<file path=ppt/media/image38.jpg>
</file>

<file path=ppt/media/image39.png>
</file>

<file path=ppt/media/image4.png>
</file>

<file path=ppt/media/image40.png>
</file>

<file path=ppt/media/image41.jpg>
</file>

<file path=ppt/media/image42.jp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3.jpg>
</file>

<file path=ppt/media/image57.png>
</file>

<file path=ppt/media/image58.png>
</file>

<file path=ppt/media/image59.png>
</file>

<file path=ppt/media/image6.png>
</file>

<file path=ppt/media/image60.png>
</file>

<file path=ppt/media/image61.jpg>
</file>

<file path=ppt/media/image62.png>
</file>

<file path=ppt/media/image63.jpg>
</file>

<file path=ppt/media/image64.jpg>
</file>

<file path=ppt/media/image65.png>
</file>

<file path=ppt/media/image66.jpeg>
</file>

<file path=ppt/media/image67.jpeg>
</file>

<file path=ppt/media/image68.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atin typeface="+mn-lt"/>
              </a:defRPr>
            </a:lvl1pPr>
          </a:lstStyle>
          <a:p>
            <a:r>
              <a:rPr lang="en-US" dirty="0" smtClean="0"/>
              <a:t>Tableau Conference 2015</a:t>
            </a:r>
            <a:endParaRPr lang="en-US" dirty="0"/>
          </a:p>
        </p:txBody>
      </p:sp>
      <p:sp>
        <p:nvSpPr>
          <p:cNvPr id="9" name="Slide Image Placeholder 8"/>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10" name="Footer Placeholder 9"/>
          <p:cNvSpPr>
            <a:spLocks noGrp="1"/>
          </p:cNvSpPr>
          <p:nvPr>
            <p:ph type="ftr" sz="quarter" idx="4"/>
          </p:nvPr>
        </p:nvSpPr>
        <p:spPr>
          <a:xfrm>
            <a:off x="0" y="8831580"/>
            <a:ext cx="6052312" cy="361897"/>
          </a:xfrm>
          <a:prstGeom prst="rect">
            <a:avLst/>
          </a:prstGeom>
        </p:spPr>
        <p:txBody>
          <a:bodyPr vert="horz" lIns="93177" tIns="46589" rIns="93177" bIns="46589" rtlCol="0" anchor="b"/>
          <a:lstStyle>
            <a:lvl1pPr marL="582359" indent="0" algn="l">
              <a:defRPr sz="1200">
                <a:latin typeface="+mn-lt"/>
                <a:cs typeface="Arial" panose="020B0604020202020204" pitchFamily="34" charset="0"/>
              </a:defRPr>
            </a:lvl1pPr>
          </a:lstStyle>
          <a:p>
            <a:pPr defTabSz="931467" eaLnBrk="0" hangingPunct="0"/>
            <a:r>
              <a:rPr lang="en-US" sz="400" smtClean="0">
                <a:gradFill>
                  <a:gsLst>
                    <a:gs pos="0">
                      <a:prstClr val="black"/>
                    </a:gs>
                    <a:gs pos="100000">
                      <a:prstClr val="black"/>
                    </a:gs>
                  </a:gsLst>
                  <a:lin ang="5400000" scaled="0"/>
                </a:gradFill>
                <a:ea typeface="Segoe UI" pitchFamily="34" charset="0"/>
              </a:rPr>
              <a:t>© 2015 Tableau Software. All rights reserved. </a:t>
            </a:r>
            <a:endParaRPr lang="en-US" sz="400" dirty="0" smtClean="0">
              <a:gradFill>
                <a:gsLst>
                  <a:gs pos="0">
                    <a:prstClr val="black"/>
                  </a:gs>
                  <a:gs pos="100000">
                    <a:prstClr val="black"/>
                  </a:gs>
                </a:gsLst>
                <a:lin ang="5400000" scaled="0"/>
              </a:gradFill>
              <a:ea typeface="Segoe UI" pitchFamily="34" charset="0"/>
            </a:endParaRPr>
          </a:p>
        </p:txBody>
      </p:sp>
      <p:sp>
        <p:nvSpPr>
          <p:cNvPr id="11" name="Date Placeholder 10"/>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atin typeface="+mn-lt"/>
              </a:defRPr>
            </a:lvl1pPr>
          </a:lstStyle>
          <a:p>
            <a:fld id="{38EEC551-8CDA-4EB6-89BB-2A86C9F091C8}" type="datetime8">
              <a:rPr lang="en-US" smtClean="0"/>
              <a:pPr/>
              <a:t>4/4/2016 5:16 PM</a:t>
            </a:fld>
            <a:endParaRPr lang="en-US" dirty="0"/>
          </a:p>
        </p:txBody>
      </p:sp>
      <p:sp>
        <p:nvSpPr>
          <p:cNvPr id="12" name="Notes Placeholder 11"/>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Slide Number Placeholder 12"/>
          <p:cNvSpPr>
            <a:spLocks noGrp="1"/>
          </p:cNvSpPr>
          <p:nvPr>
            <p:ph type="sldNum" sz="quarter" idx="5"/>
          </p:nvPr>
        </p:nvSpPr>
        <p:spPr>
          <a:xfrm>
            <a:off x="6040627" y="8829967"/>
            <a:ext cx="968150" cy="464820"/>
          </a:xfrm>
          <a:prstGeom prst="rect">
            <a:avLst/>
          </a:prstGeom>
        </p:spPr>
        <p:txBody>
          <a:bodyPr vert="horz" lIns="93177" tIns="46589" rIns="93177" bIns="46589" rtlCol="0" anchor="b"/>
          <a:lstStyle>
            <a:lvl1pPr algn="r">
              <a:defRPr sz="1200">
                <a:latin typeface="+mn-lt"/>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1097212" rtl="0" eaLnBrk="1" latinLnBrk="0" hangingPunct="1">
      <a:lnSpc>
        <a:spcPct val="90000"/>
      </a:lnSpc>
      <a:spcAft>
        <a:spcPts val="400"/>
      </a:spcAft>
      <a:defRPr sz="1059" kern="1200">
        <a:solidFill>
          <a:schemeClr val="tx1"/>
        </a:solidFill>
        <a:latin typeface="+mj-lt"/>
        <a:ea typeface="+mn-ea"/>
        <a:cs typeface="+mn-cs"/>
      </a:defRPr>
    </a:lvl1pPr>
    <a:lvl2pPr marL="255572" indent="-126991" algn="l" defTabSz="1097212" rtl="0" eaLnBrk="1" latinLnBrk="0" hangingPunct="1">
      <a:lnSpc>
        <a:spcPct val="90000"/>
      </a:lnSpc>
      <a:spcAft>
        <a:spcPts val="400"/>
      </a:spcAft>
      <a:buFont typeface="Arial" pitchFamily="34" charset="0"/>
      <a:buChar char="•"/>
      <a:defRPr sz="1059" kern="1200">
        <a:solidFill>
          <a:schemeClr val="tx1"/>
        </a:solidFill>
        <a:latin typeface="+mn-lt"/>
        <a:ea typeface="+mn-ea"/>
        <a:cs typeface="+mn-cs"/>
      </a:defRPr>
    </a:lvl2pPr>
    <a:lvl3pPr marL="393675" indent="-138105" algn="l" defTabSz="1097212" rtl="0" eaLnBrk="1" latinLnBrk="0" hangingPunct="1">
      <a:lnSpc>
        <a:spcPct val="90000"/>
      </a:lnSpc>
      <a:spcAft>
        <a:spcPts val="400"/>
      </a:spcAft>
      <a:buFont typeface="Arial" pitchFamily="34" charset="0"/>
      <a:buChar char="•"/>
      <a:defRPr sz="1059" kern="1200">
        <a:solidFill>
          <a:schemeClr val="tx1"/>
        </a:solidFill>
        <a:latin typeface="+mn-lt"/>
        <a:ea typeface="+mn-ea"/>
        <a:cs typeface="+mn-cs"/>
      </a:defRPr>
    </a:lvl3pPr>
    <a:lvl4pPr marL="579402" indent="-176201" algn="l" defTabSz="1097212" rtl="0" eaLnBrk="1" latinLnBrk="0" hangingPunct="1">
      <a:lnSpc>
        <a:spcPct val="90000"/>
      </a:lnSpc>
      <a:spcAft>
        <a:spcPts val="400"/>
      </a:spcAft>
      <a:buFont typeface="Arial" pitchFamily="34" charset="0"/>
      <a:buChar char="•"/>
      <a:defRPr sz="1059" kern="1200">
        <a:solidFill>
          <a:schemeClr val="tx1"/>
        </a:solidFill>
        <a:latin typeface="+mn-lt"/>
        <a:ea typeface="+mn-ea"/>
        <a:cs typeface="+mn-cs"/>
      </a:defRPr>
    </a:lvl4pPr>
    <a:lvl5pPr marL="738142" indent="-138105" algn="l" defTabSz="1097212" rtl="0" eaLnBrk="1" latinLnBrk="0" hangingPunct="1">
      <a:lnSpc>
        <a:spcPct val="90000"/>
      </a:lnSpc>
      <a:spcAft>
        <a:spcPts val="400"/>
      </a:spcAft>
      <a:buFont typeface="Arial" pitchFamily="34" charset="0"/>
      <a:buChar char="•"/>
      <a:defRPr sz="1059" kern="1200">
        <a:solidFill>
          <a:schemeClr val="tx1"/>
        </a:solidFill>
        <a:latin typeface="+mn-lt"/>
        <a:ea typeface="+mn-ea"/>
        <a:cs typeface="+mn-cs"/>
      </a:defRPr>
    </a:lvl5pPr>
    <a:lvl6pPr marL="2743031" algn="l" defTabSz="1097212" rtl="0" eaLnBrk="1" latinLnBrk="0" hangingPunct="1">
      <a:defRPr sz="1412" kern="1200">
        <a:solidFill>
          <a:schemeClr val="tx1"/>
        </a:solidFill>
        <a:latin typeface="+mn-lt"/>
        <a:ea typeface="+mn-ea"/>
        <a:cs typeface="+mn-cs"/>
      </a:defRPr>
    </a:lvl6pPr>
    <a:lvl7pPr marL="3291635" algn="l" defTabSz="1097212" rtl="0" eaLnBrk="1" latinLnBrk="0" hangingPunct="1">
      <a:defRPr sz="1412" kern="1200">
        <a:solidFill>
          <a:schemeClr val="tx1"/>
        </a:solidFill>
        <a:latin typeface="+mn-lt"/>
        <a:ea typeface="+mn-ea"/>
        <a:cs typeface="+mn-cs"/>
      </a:defRPr>
    </a:lvl7pPr>
    <a:lvl8pPr marL="3840241" algn="l" defTabSz="1097212" rtl="0" eaLnBrk="1" latinLnBrk="0" hangingPunct="1">
      <a:defRPr sz="1412" kern="1200">
        <a:solidFill>
          <a:schemeClr val="tx1"/>
        </a:solidFill>
        <a:latin typeface="+mn-lt"/>
        <a:ea typeface="+mn-ea"/>
        <a:cs typeface="+mn-cs"/>
      </a:defRPr>
    </a:lvl8pPr>
    <a:lvl9pPr marL="4388848" algn="l" defTabSz="1097212" rtl="0" eaLnBrk="1" latinLnBrk="0" hangingPunct="1">
      <a:defRPr sz="14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eb.mit.edu/ariely/www/MIT/papers.shtml" TargetMode="External"/><Relationship Id="rId2" Type="http://schemas.openxmlformats.org/officeDocument/2006/relationships/slide" Target="../slides/slide26.xml"/><Relationship Id="rId1" Type="http://schemas.openxmlformats.org/officeDocument/2006/relationships/notesMaster" Target="../notesMasters/notesMaster1.xml"/><Relationship Id="rId5" Type="http://schemas.openxmlformats.org/officeDocument/2006/relationships/hyperlink" Target="https://www.helpscout.net/blog/has-social-media-finally-killed-the-salesman/" TargetMode="External"/><Relationship Id="rId4" Type="http://schemas.openxmlformats.org/officeDocument/2006/relationships/hyperlink" Target="http://en.wikipedia.org/wiki/Loss_aversion"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jamesclear.com/shoshin"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www.statslice.com/wp-content/uploads/2013/03/State-of-Academics-My-Article.pdf" TargetMode="External"/><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http://vimeo.com/channels/seeconference/41981343" TargetMode="External"/><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medium.com/@hint_fm/design-and-redesign-4ab77206cf9#.dijh5l4ww" TargetMode="External"/><Relationship Id="rId2" Type="http://schemas.openxmlformats.org/officeDocument/2006/relationships/slide" Target="../slides/slide89.xml"/><Relationship Id="rId1" Type="http://schemas.openxmlformats.org/officeDocument/2006/relationships/notesMaster" Target="../notesMasters/notesMaster1.xml"/><Relationship Id="rId5" Type="http://schemas.openxmlformats.org/officeDocument/2006/relationships/hyperlink" Target="http://www.visualisingdata.com/2014/04/what-happened-to-the-trust/" TargetMode="External"/><Relationship Id="rId4" Type="http://schemas.openxmlformats.org/officeDocument/2006/relationships/hyperlink" Target="http://radar.oreilly.com/2012/07/visualization-criticism.html" TargetMode="External"/></Relationships>
</file>

<file path=ppt/notesSlides/_rels/notesSlide72.xml.rels><?xml version="1.0" encoding="UTF-8" standalone="yes"?>
<Relationships xmlns="http://schemas.openxmlformats.org/package/2006/relationships"><Relationship Id="rId8" Type="http://schemas.openxmlformats.org/officeDocument/2006/relationships/hyperlink" Target="http://www.visualisingdata.com/2014/04/what-happened-to-the-trust/" TargetMode="External"/><Relationship Id="rId3" Type="http://schemas.openxmlformats.org/officeDocument/2006/relationships/hyperlink" Target="http://www.tapestryconference.com/" TargetMode="External"/><Relationship Id="rId7" Type="http://schemas.openxmlformats.org/officeDocument/2006/relationships/hyperlink" Target="http://radar.oreilly.com/2012/07/visualization-criticism.html" TargetMode="External"/><Relationship Id="rId2" Type="http://schemas.openxmlformats.org/officeDocument/2006/relationships/slide" Target="../slides/slide90.xml"/><Relationship Id="rId1" Type="http://schemas.openxmlformats.org/officeDocument/2006/relationships/notesMaster" Target="../notesMasters/notesMaster1.xml"/><Relationship Id="rId6" Type="http://schemas.openxmlformats.org/officeDocument/2006/relationships/hyperlink" Target="https://medium.com/@hint_fm/design-and-redesign-4ab77206cf9#.dijh5l4ww" TargetMode="External"/><Relationship Id="rId5" Type="http://schemas.openxmlformats.org/officeDocument/2006/relationships/hyperlink" Target="https://uk.pinterest.com/andykriebel/makeover-monday/" TargetMode="External"/><Relationship Id="rId4" Type="http://schemas.openxmlformats.org/officeDocument/2006/relationships/hyperlink" Target="http://fellinlovewithdata.com/"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ea typeface="Segoe UI" pitchFamily="34" charset="0"/>
              </a:rPr>
              <a:t>© 2015 Tableau Software. All rights reserved. </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4/5/2016 6:32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646928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b="1" dirty="0"/>
              <a:t>1. Survivorship Bias.</a:t>
            </a:r>
          </a:p>
          <a:p>
            <a:pPr fontAlgn="base"/>
            <a:r>
              <a:rPr lang="en-US" sz="1100" dirty="0"/>
              <a:t>Nearly every popular online media outlet is filled with survivorship bias these days. Anywhere you see articles with titles like </a:t>
            </a:r>
            <a:r>
              <a:rPr lang="en-US" sz="1100" i="1" dirty="0"/>
              <a:t>“8 Things Successful People Do Everyday”</a:t>
            </a:r>
            <a:r>
              <a:rPr lang="en-US" sz="1100" dirty="0"/>
              <a:t> or </a:t>
            </a:r>
            <a:r>
              <a:rPr lang="en-US" sz="1100" i="1" dirty="0"/>
              <a:t>“The Best Advice Richard Branson Ever Received”</a:t>
            </a:r>
            <a:r>
              <a:rPr lang="en-US" sz="1100" dirty="0"/>
              <a:t> or </a:t>
            </a:r>
            <a:r>
              <a:rPr lang="en-US" sz="1100" i="1" dirty="0"/>
              <a:t>“How LeBron James Trains in the Off-Season”</a:t>
            </a:r>
            <a:r>
              <a:rPr lang="en-US" sz="1100" dirty="0"/>
              <a:t> you are seeing survivorship bias in action.</a:t>
            </a:r>
          </a:p>
          <a:p>
            <a:pPr fontAlgn="base"/>
            <a:endParaRPr lang="en-US" sz="1100" dirty="0"/>
          </a:p>
          <a:p>
            <a:pPr fontAlgn="base"/>
            <a:r>
              <a:rPr lang="en-US" sz="1100" dirty="0"/>
              <a:t>Survivorship bias refers to our tendency to focus on the winners in a particular area and try to learn from them while completely forgetting about the losers who are employing the same strategy.</a:t>
            </a:r>
          </a:p>
          <a:p>
            <a:pPr fontAlgn="base"/>
            <a:endParaRPr lang="en-US" sz="1100" dirty="0"/>
          </a:p>
          <a:p>
            <a:pPr fontAlgn="base"/>
            <a:r>
              <a:rPr lang="en-US" sz="1100" dirty="0"/>
              <a:t>There might be thousands of athletes who train in a very similar way to LeBron James, but never made it to the NBA. The problem is nobody hears about the thousands of athletes who never made it to the top. We only hear from the people who survive. We mistakenly overvalue the strategies, tactics, and advice of one survivor while ignoring the fact that the same strategies, tactics, and advice didn’t work for most people.</a:t>
            </a:r>
          </a:p>
          <a:p>
            <a:pPr fontAlgn="base"/>
            <a:r>
              <a:rPr lang="en-US" sz="1100" dirty="0"/>
              <a:t>Another example: </a:t>
            </a:r>
            <a:r>
              <a:rPr lang="en-US" sz="1100" i="1" dirty="0"/>
              <a:t>“Richard Branson, Bill Gates, and Mark Zuckerberg all dropped out of school and became billionaires! You don’t need school to succeed. Entrepreneurs just need to stop wasting time in class and get started.”</a:t>
            </a:r>
          </a:p>
          <a:p>
            <a:pPr fontAlgn="base"/>
            <a:endParaRPr lang="en-US" sz="1100" dirty="0"/>
          </a:p>
          <a:p>
            <a:pPr fontAlgn="base"/>
            <a:r>
              <a:rPr lang="en-US" sz="1100" dirty="0"/>
              <a:t>It’s entirely possible that Richard Branson succeeded </a:t>
            </a:r>
            <a:r>
              <a:rPr lang="en-US" sz="1100" i="1" dirty="0"/>
              <a:t>in spite</a:t>
            </a:r>
            <a:r>
              <a:rPr lang="en-US" sz="1100" dirty="0"/>
              <a:t> of his path and </a:t>
            </a:r>
            <a:r>
              <a:rPr lang="en-US" sz="1100" dirty="0" err="1"/>
              <a:t>not</a:t>
            </a:r>
            <a:r>
              <a:rPr lang="en-US" sz="1100" i="1" dirty="0" err="1"/>
              <a:t>because</a:t>
            </a:r>
            <a:r>
              <a:rPr lang="en-US" sz="1100" dirty="0"/>
              <a:t> of it. For every Branson, Gates, and Zuckerberg, there are thousands of other entrepreneurs with failed projects, debt-heavy bank accounts, and half-finished degrees. Survivorship bias isn’t merely saying that a strategy may not work well for you, it’s also saying that we don’t really know if the strategy works well at all.</a:t>
            </a:r>
          </a:p>
          <a:p>
            <a:pPr fontAlgn="base"/>
            <a:r>
              <a:rPr lang="en-US" sz="1100" dirty="0"/>
              <a:t>When the winners are remembered and the losers are forgotten it becomes very difficult to say if a particular strategy leads to success.</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9756414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b="1" dirty="0"/>
              <a:t>2. Loss Aversion.</a:t>
            </a:r>
          </a:p>
          <a:p>
            <a:pPr fontAlgn="base"/>
            <a:r>
              <a:rPr lang="en-US" sz="1100" dirty="0"/>
              <a:t>Loss aversion refers to our tendency to strongly prefer avoiding losses over acquiring gains. Research has shown that if someone gives you $10 you will experience a small boost in satisfaction, but if you lose $10 you will experience a dramatically higher loss in satisfaction. Yes, the responses are opposite, but they are not equal in magnitude. </a:t>
            </a:r>
          </a:p>
          <a:p>
            <a:pPr fontAlgn="base"/>
            <a:endParaRPr lang="en-US" sz="1100" dirty="0"/>
          </a:p>
          <a:p>
            <a:pPr fontAlgn="base"/>
            <a:r>
              <a:rPr lang="en-US" sz="1100" dirty="0"/>
              <a:t>Our tendency to avoid losses causes us to make silly decisions and change our behavior simply to keep the things that we already own. We are wired to feel protective of the things we own and that can lead us to overvalue these items in comparison with the options.</a:t>
            </a:r>
          </a:p>
          <a:p>
            <a:pPr fontAlgn="base"/>
            <a:endParaRPr lang="en-US" sz="1100" dirty="0"/>
          </a:p>
          <a:p>
            <a:pPr fontAlgn="base"/>
            <a:r>
              <a:rPr lang="en-US" sz="1100" dirty="0"/>
              <a:t>For example, if you buy a new pair of shoes it may provide a small boost in pleasure. However, even if you never wear the shoes, giving them away a few months later might be incredibly painful. You never use them, but for some reason you just can’t stand parting with them. Loss aversion.</a:t>
            </a:r>
          </a:p>
          <a:p>
            <a:pPr fontAlgn="base"/>
            <a:endParaRPr lang="en-US" sz="1100" dirty="0"/>
          </a:p>
          <a:p>
            <a:r>
              <a:rPr lang="en-US" sz="1100" dirty="0"/>
              <a:t>Despite it's overuse, "free" is indeed a very special concept, and according to research by </a:t>
            </a:r>
            <a:r>
              <a:rPr lang="en-US" sz="1100" dirty="0">
                <a:hlinkClick r:id="rId3"/>
              </a:rPr>
              <a:t>Dan </a:t>
            </a:r>
            <a:r>
              <a:rPr lang="en-US" sz="1100" dirty="0" err="1">
                <a:hlinkClick r:id="rId3"/>
              </a:rPr>
              <a:t>Ariely</a:t>
            </a:r>
            <a:r>
              <a:rPr lang="en-US" sz="1100" dirty="0"/>
              <a:t>, our preference for it appears to be almost </a:t>
            </a:r>
            <a:r>
              <a:rPr lang="en-US" sz="1100" b="1" dirty="0" err="1"/>
              <a:t>hardwired</a:t>
            </a:r>
            <a:r>
              <a:rPr lang="en-US" sz="1100" dirty="0" err="1"/>
              <a:t>into</a:t>
            </a:r>
            <a:r>
              <a:rPr lang="en-US" sz="1100" dirty="0"/>
              <a:t> our brains.</a:t>
            </a:r>
          </a:p>
          <a:p>
            <a:endParaRPr lang="en-US" sz="1100" dirty="0"/>
          </a:p>
          <a:p>
            <a:r>
              <a:rPr lang="en-US" sz="1100" dirty="0"/>
              <a:t>In an experiment described in his book </a:t>
            </a:r>
            <a:r>
              <a:rPr lang="en-US" sz="1100" i="1" dirty="0"/>
              <a:t>Predictably Irrational</a:t>
            </a:r>
            <a:r>
              <a:rPr lang="en-US" sz="1100" dirty="0"/>
              <a:t>, </a:t>
            </a:r>
            <a:r>
              <a:rPr lang="en-US" sz="1100" dirty="0" err="1"/>
              <a:t>Ariely</a:t>
            </a:r>
            <a:r>
              <a:rPr lang="en-US" sz="1100" dirty="0"/>
              <a:t> tells the tale of a battle between a Hershey's Kiss and a </a:t>
            </a:r>
            <a:r>
              <a:rPr lang="en-US" sz="1100" dirty="0" err="1"/>
              <a:t>Lindt</a:t>
            </a:r>
            <a:r>
              <a:rPr lang="en-US" sz="1100" dirty="0"/>
              <a:t> chocolate truffle. If you are unfamiliar with </a:t>
            </a:r>
            <a:r>
              <a:rPr lang="en-US" sz="1100" dirty="0" err="1"/>
              <a:t>Lindt</a:t>
            </a:r>
            <a:r>
              <a:rPr lang="en-US" sz="1100" dirty="0"/>
              <a:t> truffle's, they are a magnitude more expensive than a simple Hershey's Kiss, and generally considered to be much richer in taste.</a:t>
            </a:r>
          </a:p>
          <a:p>
            <a:endParaRPr lang="en-US" sz="1100" dirty="0"/>
          </a:p>
          <a:p>
            <a:r>
              <a:rPr lang="en-US" sz="1100" dirty="0"/>
              <a:t>In his tests, </a:t>
            </a:r>
            <a:r>
              <a:rPr lang="en-US" sz="1100" dirty="0" err="1"/>
              <a:t>Ariely</a:t>
            </a:r>
            <a:r>
              <a:rPr lang="en-US" sz="1100" dirty="0"/>
              <a:t> sought to reveal what differing levels of price would do to subjects choices between either the Kiss or the truffle.</a:t>
            </a:r>
          </a:p>
          <a:p>
            <a:r>
              <a:rPr lang="en-US" sz="1100" dirty="0"/>
              <a:t>In the first test, truffles could be bought for 15 cents (about half their usual cost), or subjects could choose a Kiss for 1 cent. Nearly </a:t>
            </a:r>
            <a:r>
              <a:rPr lang="en-US" sz="1100" b="1" dirty="0"/>
              <a:t>3/4th </a:t>
            </a:r>
            <a:r>
              <a:rPr lang="en-US" sz="1100" dirty="0"/>
              <a:t>of the subjects chose the truffle, since they were getting a great deal and a superior product.</a:t>
            </a:r>
          </a:p>
          <a:p>
            <a:endParaRPr lang="en-US" sz="1100" dirty="0"/>
          </a:p>
          <a:p>
            <a:r>
              <a:rPr lang="en-US" sz="1100" dirty="0"/>
              <a:t>In the next test, the cost of each item was reduced by a single cent: 14 cents for the truffle, and 0 (free) for the Kiss. Although the difference in price remained </a:t>
            </a:r>
            <a:r>
              <a:rPr lang="en-US" sz="1100" i="1" dirty="0" err="1"/>
              <a:t>exactly</a:t>
            </a:r>
            <a:r>
              <a:rPr lang="en-US" sz="1100" dirty="0" err="1"/>
              <a:t>the</a:t>
            </a:r>
            <a:r>
              <a:rPr lang="en-US" sz="1100" dirty="0"/>
              <a:t> same (14 cents), the behavior of the subjects changed completely.</a:t>
            </a:r>
          </a:p>
          <a:p>
            <a:endParaRPr lang="en-US" sz="1100" dirty="0"/>
          </a:p>
          <a:p>
            <a:r>
              <a:rPr lang="en-US" sz="1100" b="1" dirty="0"/>
              <a:t>Subjects now chose the Kiss more than 2/3rd's of the time over the truffles.</a:t>
            </a:r>
          </a:p>
          <a:p>
            <a:endParaRPr lang="en-US" sz="1100" dirty="0"/>
          </a:p>
          <a:p>
            <a:r>
              <a:rPr lang="en-US" sz="1100" dirty="0" err="1"/>
              <a:t>Ariely's</a:t>
            </a:r>
            <a:r>
              <a:rPr lang="en-US" sz="1100" dirty="0"/>
              <a:t> conclusions point to </a:t>
            </a:r>
            <a:r>
              <a:rPr lang="en-US" sz="1100" i="1" dirty="0">
                <a:hlinkClick r:id="rId4"/>
              </a:rPr>
              <a:t>loss aversion</a:t>
            </a:r>
            <a:r>
              <a:rPr lang="en-US" sz="1100" dirty="0"/>
              <a:t> and our susceptibility for "low-hanging fruit" as the culprits. That is ...</a:t>
            </a:r>
          </a:p>
          <a:p>
            <a:r>
              <a:rPr lang="en-US" dirty="0" smtClean="0"/>
              <a:t>We seek to avoid losses more-so than attaining gains, even when the loss is actually a great deal (the truffles being half-priced). We also have a tendency to seek out things that can be gained with minimal effort or </a:t>
            </a:r>
            <a:r>
              <a:rPr lang="en-US" dirty="0" err="1" smtClean="0"/>
              <a:t>expenditure.</a:t>
            </a:r>
            <a:r>
              <a:rPr lang="en-US" sz="1100" dirty="0" err="1"/>
              <a:t>In</a:t>
            </a:r>
            <a:r>
              <a:rPr lang="en-US" sz="1100" dirty="0"/>
              <a:t> an additional showcase of the power of the word "free", </a:t>
            </a:r>
            <a:r>
              <a:rPr lang="en-US" sz="1100" dirty="0" err="1"/>
              <a:t>Ariely</a:t>
            </a:r>
            <a:r>
              <a:rPr lang="en-US" sz="1100" dirty="0"/>
              <a:t> covers an intriguing example from an international promotion that was made over at Amazon.com.</a:t>
            </a:r>
          </a:p>
          <a:p>
            <a:r>
              <a:rPr lang="en-US" sz="1100" dirty="0"/>
              <a:t>During a time when Amazon launched a free shipping promotion for every customer who purchased a 2nd book, every single country </a:t>
            </a:r>
            <a:r>
              <a:rPr lang="en-US" sz="1100" i="1" dirty="0"/>
              <a:t>except</a:t>
            </a:r>
            <a:r>
              <a:rPr lang="en-US" sz="1100" dirty="0"/>
              <a:t> France had shown a huge jump in sales.</a:t>
            </a:r>
          </a:p>
          <a:p>
            <a:endParaRPr lang="en-US" sz="1100" dirty="0"/>
          </a:p>
          <a:p>
            <a:r>
              <a:rPr lang="en-US" sz="1100" dirty="0"/>
              <a:t>What was it with the French? Did they not like books? Was the </a:t>
            </a:r>
            <a:r>
              <a:rPr lang="en-US" sz="1100" dirty="0">
                <a:hlinkClick r:id="rId5"/>
              </a:rPr>
              <a:t>marketing strategy coming up short</a:t>
            </a:r>
            <a:r>
              <a:rPr lang="en-US" sz="1100" dirty="0"/>
              <a:t>? Were the French consumers not all that impressed with the deal?</a:t>
            </a:r>
          </a:p>
          <a:p>
            <a:endParaRPr lang="en-US" sz="1100" dirty="0"/>
          </a:p>
          <a:p>
            <a:r>
              <a:rPr lang="en-US" sz="1100" dirty="0"/>
              <a:t>None of the above: as it turns out, in France the promotion had a slight alteration. Instead of the shipping being "FREE!" with a second book, it was only reduced down to a single franc (about 20 cents).</a:t>
            </a:r>
          </a:p>
          <a:p>
            <a:endParaRPr lang="en-US" sz="1100" dirty="0"/>
          </a:p>
          <a:p>
            <a:r>
              <a:rPr lang="en-US" sz="1100" dirty="0"/>
              <a:t>When it comes to buying ~$15 books, the change was negligible in relation to the final cost.</a:t>
            </a:r>
          </a:p>
          <a:p>
            <a:endParaRPr lang="en-US" sz="1100" dirty="0"/>
          </a:p>
          <a:p>
            <a:r>
              <a:rPr lang="en-US" sz="1100" b="1" dirty="0"/>
              <a:t>When it came to performance though, it mattered big time:</a:t>
            </a:r>
            <a:r>
              <a:rPr lang="en-US" sz="1100" dirty="0"/>
              <a:t> with the 1 franc charge attached to the French promotion, Amazon saw no (that's ZERO) increase in sales.</a:t>
            </a:r>
          </a:p>
          <a:p>
            <a:endParaRPr lang="en-US" sz="1100" dirty="0"/>
          </a:p>
          <a:p>
            <a:r>
              <a:rPr lang="en-US" sz="1100" dirty="0"/>
              <a:t>When things were fixed, the sales jumped to the results achieved in every other country, a notable display of the power of the word "free".</a:t>
            </a:r>
          </a:p>
          <a:p>
            <a:r>
              <a:rPr lang="en-US" sz="1100" dirty="0"/>
              <a:t>When utilizing "free" in your own business, the only things you want to avoid are false promises and turning your customers into "bargain hunters" rather than value seekers.</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372250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b="1" dirty="0"/>
              <a:t>3. The Availability Heuristic.</a:t>
            </a:r>
          </a:p>
          <a:p>
            <a:pPr fontAlgn="base"/>
            <a:r>
              <a:rPr lang="en-US" sz="1100" dirty="0"/>
              <a:t>The Availability Heuristic refers to a common mistake that our brains make by assuming that the examples which come to mind easily are also the most important or prevalent things.</a:t>
            </a:r>
          </a:p>
          <a:p>
            <a:pPr fontAlgn="base"/>
            <a:endParaRPr lang="en-US" sz="1100" dirty="0"/>
          </a:p>
          <a:p>
            <a:pPr fontAlgn="base"/>
            <a:r>
              <a:rPr lang="en-US" sz="1100" dirty="0"/>
              <a:t>For example, research by Steven Pinker at Harvard University has shown that we are currently living in the least violent time in history. There are more people living in peace right now than ever before. The rates of homicide, rape, sexual assault, and child abuse are all falling.</a:t>
            </a:r>
          </a:p>
          <a:p>
            <a:pPr fontAlgn="base"/>
            <a:r>
              <a:rPr lang="en-US" sz="1100" dirty="0"/>
              <a:t>Most people are shocked when they hear these statistics. Some still refuse to believe them. If this is the most peaceful time in history, why are there so many wars going on right now? Why do I hear about rape and murder and crime every day? Why is everyone talking about so many acts of terrorism and destruction?</a:t>
            </a:r>
          </a:p>
          <a:p>
            <a:pPr fontAlgn="base"/>
            <a:endParaRPr lang="en-US" sz="1100" dirty="0"/>
          </a:p>
          <a:p>
            <a:pPr fontAlgn="base"/>
            <a:r>
              <a:rPr lang="en-US" sz="1100" dirty="0"/>
              <a:t>Welcome to the availability heuristic.</a:t>
            </a:r>
          </a:p>
          <a:p>
            <a:pPr fontAlgn="base"/>
            <a:endParaRPr lang="en-US" sz="1100" dirty="0"/>
          </a:p>
          <a:p>
            <a:pPr fontAlgn="base"/>
            <a:r>
              <a:rPr lang="en-US" sz="1100" dirty="0"/>
              <a:t>The answer is that we are not only living in the most peaceful time in history, but also the best reported time in history. Information on any disaster or crime is more widely available than ever before. A quick search on the Internet will pull up more information about the most recent terrorist attack than any newspaper could have ever delivered 100 years ago.</a:t>
            </a:r>
          </a:p>
          <a:p>
            <a:pPr fontAlgn="base"/>
            <a:r>
              <a:rPr lang="en-US" sz="1100" dirty="0"/>
              <a:t>The overall percentage of dangerous events is decreasing, but the likelihood that you hear about one of them (or many of them) is increasing. And because these events are readily available in our mind, our brains assume that they happen with greater frequency than they actually do.</a:t>
            </a:r>
          </a:p>
          <a:p>
            <a:pPr fontAlgn="base"/>
            <a:endParaRPr lang="en-US" sz="1100" dirty="0"/>
          </a:p>
          <a:p>
            <a:pPr fontAlgn="base"/>
            <a:r>
              <a:rPr lang="en-US" sz="1100" dirty="0"/>
              <a:t>We overvalue and overestimate the impact of things that we can remember and we undervalue and underestimate the prevalence of the events we hear nothing about. </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1:13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142723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b="1" dirty="0"/>
              <a:t>4. Anchoring.</a:t>
            </a:r>
          </a:p>
          <a:p>
            <a:pPr fontAlgn="base"/>
            <a:r>
              <a:rPr lang="en-US" sz="1100" dirty="0"/>
              <a:t>There is a burger joint close to my hometown that is known for gourmet burgers and cheeses. On the menu, they very boldly state, “LIMIT 6 TYPES OF CHEESE PER BURGER.”</a:t>
            </a:r>
          </a:p>
          <a:p>
            <a:pPr fontAlgn="base"/>
            <a:endParaRPr lang="en-US" sz="1100" dirty="0"/>
          </a:p>
          <a:p>
            <a:pPr fontAlgn="base"/>
            <a:r>
              <a:rPr lang="en-US" sz="1100" dirty="0"/>
              <a:t>My first thought: </a:t>
            </a:r>
            <a:r>
              <a:rPr lang="en-US" sz="1100" i="1" dirty="0"/>
              <a:t>This is absurd. Who gets six types of cheese on a burger?</a:t>
            </a:r>
            <a:endParaRPr lang="en-US" sz="1100" dirty="0"/>
          </a:p>
          <a:p>
            <a:pPr fontAlgn="base"/>
            <a:r>
              <a:rPr lang="en-US" sz="1100" dirty="0"/>
              <a:t>My second thought: </a:t>
            </a:r>
            <a:r>
              <a:rPr lang="en-US" sz="1100" i="1" dirty="0"/>
              <a:t>Which six am I going to get?</a:t>
            </a:r>
          </a:p>
          <a:p>
            <a:pPr fontAlgn="base"/>
            <a:endParaRPr lang="en-US" sz="1100" dirty="0"/>
          </a:p>
          <a:p>
            <a:pPr fontAlgn="base"/>
            <a:r>
              <a:rPr lang="en-US" sz="1100" dirty="0"/>
              <a:t>I didn’t realize how brilliant the restaurant owners were until I learned about anchoring. You see, normally I would just pick one type of cheese on my burger, but when I read “LIMIT 6 TYPES OF CHEESE” on the menu, my mind was anchored at a much higher number than usual.</a:t>
            </a:r>
          </a:p>
          <a:p>
            <a:pPr fontAlgn="base"/>
            <a:r>
              <a:rPr lang="en-US" sz="1100" dirty="0"/>
              <a:t>Most people won’t order six types of cheese, but that anchor is enough to move the average up from one slice to two or three pieces of cheese and add a couple extra bucks to each burger. You walk in planning to get a normal meal. You walk out wondering how you paid $14 for a burger and if your date will let you roll the windows down on the way home.</a:t>
            </a:r>
          </a:p>
          <a:p>
            <a:pPr fontAlgn="base"/>
            <a:endParaRPr lang="en-US" sz="1100" dirty="0"/>
          </a:p>
          <a:p>
            <a:pPr fontAlgn="base"/>
            <a:r>
              <a:rPr lang="en-US" sz="1100" dirty="0"/>
              <a:t>This effect has been replicated in a wide range of research studies and commercial environments. For example, business owners have found that if you say “Limit 12 per customer” then people will buy twice as much product compared to saying, “No limit.”</a:t>
            </a:r>
          </a:p>
          <a:p>
            <a:pPr fontAlgn="base"/>
            <a:endParaRPr lang="en-US" sz="1100" dirty="0"/>
          </a:p>
          <a:p>
            <a:pPr fontAlgn="base"/>
            <a:r>
              <a:rPr lang="en-US" sz="1100" dirty="0"/>
              <a:t>In one research study, volunteers were asked to guess the percentage of African nations in the United Nations. Before they guessed, however, they had to spin a wheel that would land on either the number 10 or the number 65. When volunteers landed on 65, the average guess was around 45 percent. When volunteers landed on 10, the average estimate was around 25 percent. This 20 digit swing was simply a result of anchoring the guess with a higher or lower number immediately beforehand. </a:t>
            </a:r>
          </a:p>
          <a:p>
            <a:pPr fontAlgn="base"/>
            <a:endParaRPr lang="en-US" sz="1100" dirty="0"/>
          </a:p>
          <a:p>
            <a:pPr fontAlgn="base"/>
            <a:r>
              <a:rPr lang="en-US" sz="1100" dirty="0"/>
              <a:t>Perhaps the most prevalent place you hear about anchoring is with pricing. If the price tag on a new watch is $500, you might consider it too high for your budget. However, if you walk into a store and first see a watch for $5,000 at the front of the display, suddenly the $500 watch around the corner seems pretty reasonable. Many of the premium products that businesses sell are never expected to sell many units themselves, but they serve the very important role of anchoring your mindset and making mid-range products appear much cheaper than they would on their own.</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4364135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b="1" dirty="0"/>
              <a:t>5. Confirmation Bias.</a:t>
            </a:r>
          </a:p>
          <a:p>
            <a:pPr fontAlgn="base"/>
            <a:r>
              <a:rPr lang="en-US" sz="1100" dirty="0"/>
              <a:t>The </a:t>
            </a:r>
            <a:r>
              <a:rPr lang="en-US" sz="1100" dirty="0" err="1"/>
              <a:t>Grandaddy</a:t>
            </a:r>
            <a:r>
              <a:rPr lang="en-US" sz="1100" dirty="0"/>
              <a:t> of Them All. Confirmation bias refers to our tendency to search for and favor information that confirms our beliefs while simultaneously ignoring or devaluing information that contradicts our beliefs.</a:t>
            </a:r>
          </a:p>
          <a:p>
            <a:pPr fontAlgn="base"/>
            <a:endParaRPr lang="en-US" sz="1100" dirty="0"/>
          </a:p>
          <a:p>
            <a:pPr fontAlgn="base"/>
            <a:r>
              <a:rPr lang="en-US" sz="1100" dirty="0"/>
              <a:t>For example, Person A believes climate change is a serious issue and they only search out and read stories about environmental conservation, climate change, and renewable energy. As a result, Person A continues to confirm and support their current beliefs.</a:t>
            </a:r>
          </a:p>
          <a:p>
            <a:pPr fontAlgn="base"/>
            <a:endParaRPr lang="en-US" sz="1100" dirty="0"/>
          </a:p>
          <a:p>
            <a:pPr fontAlgn="base"/>
            <a:r>
              <a:rPr lang="en-US" sz="1100" dirty="0"/>
              <a:t>Meanwhile, Person B does not believe climate change is a serious issue, and they only search out and read stories that discuss how climate change is a myth, why scientists are incorrect, and how we are all being fooled. As a result, Person B continues to confirm and support their current beliefs.</a:t>
            </a:r>
          </a:p>
          <a:p>
            <a:pPr fontAlgn="base"/>
            <a:endParaRPr lang="en-US" sz="1100" dirty="0"/>
          </a:p>
          <a:p>
            <a:pPr fontAlgn="base"/>
            <a:r>
              <a:rPr lang="en-US" sz="1100" dirty="0"/>
              <a:t>Changing your mind is harder than it looks. The more you believe you know something, the more you filter and ignore all information to the contrary.</a:t>
            </a:r>
          </a:p>
          <a:p>
            <a:pPr fontAlgn="base"/>
            <a:endParaRPr lang="en-US" sz="1100" dirty="0"/>
          </a:p>
          <a:p>
            <a:pPr fontAlgn="base"/>
            <a:r>
              <a:rPr lang="en-US" sz="1100" dirty="0"/>
              <a:t>WAITERS &amp; TIPS</a:t>
            </a:r>
          </a:p>
          <a:p>
            <a:pPr fontAlgn="base"/>
            <a:endParaRPr lang="en-US" sz="1100" dirty="0"/>
          </a:p>
          <a:p>
            <a:pPr fontAlgn="base"/>
            <a:r>
              <a:rPr lang="en-US" sz="1100" dirty="0"/>
              <a:t>It is not natural for us to formulate a hypothesis and then test various ways to prove it false. Instead, it is far more likely that we will form one hypothesis, assume it is true, and only seek out and believe information that supports it. </a:t>
            </a:r>
            <a:r>
              <a:rPr lang="en-US" sz="1100" u="sng" dirty="0">
                <a:hlinkClick r:id="rId3"/>
              </a:rPr>
              <a:t>Most people don’t want new information, they want validating information</a:t>
            </a:r>
            <a:r>
              <a:rPr lang="en-US" sz="1100" dirty="0"/>
              <a:t>. </a:t>
            </a:r>
          </a:p>
          <a:p>
            <a:pPr fontAlgn="base"/>
            <a:endParaRPr lang="en-US" sz="1100" dirty="0"/>
          </a:p>
          <a:p>
            <a:pPr fontAlgn="base"/>
            <a:r>
              <a:rPr lang="en-US" sz="1100" dirty="0"/>
              <a:t>http://www.nytimes.com/interactive/2015/07/03/upshot/a-quick-puzzle-to-test-your-problem-solving.html?_r=0</a:t>
            </a:r>
            <a:endParaRPr lang="en-US" sz="1100"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1:22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4161989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sz="1100" dirty="0">
                <a:solidFill>
                  <a:schemeClr val="bg1"/>
                </a:solidFill>
              </a:rPr>
              <a:t>http://www.nytimes.com/interactive/2015/07/03/upshot/a-quick-puzzle-to-test-your-problem-solving.html?_r=0</a:t>
            </a:r>
            <a:endParaRPr lang="en-US" dirty="0" smtClean="0">
              <a:solidFill>
                <a:schemeClr val="bg1"/>
              </a:solidFill>
            </a:endParaRP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1:23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1374702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It’s important to distinguish between cognitive biases and logical fallacies. A logical fallacy is an error in logical argumentation (e.g. ad hominem attacks, slippery slopes, circular arguments, appeal to force, etc.). A cognitive bias, on the other hand, is a genuine deficiency or limitation in our thinking — a flaw in judgment that arises from errors of memory, social attribution, and miscalculations (such as statistical errors or a false sense of probability).</a:t>
            </a:r>
          </a:p>
          <a:p>
            <a:endParaRPr lang="en-US" sz="1100" dirty="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6456866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40266281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sz="1100" dirty="0"/>
              <a:t>Some social psychologists believe our cognitive biases help us process information more efficiently, especially in dangerous situations. Still, they lead us to make grave mistakes. We may be prone to such errors in judgment, but at least we can be aware of them. Here are some important ones to keep in mind.</a:t>
            </a:r>
          </a:p>
          <a:p>
            <a:endParaRPr lang="en-US" dirty="0" smtClean="0"/>
          </a:p>
          <a:p>
            <a:r>
              <a:rPr lang="en-US" dirty="0" smtClean="0"/>
              <a:t>And yet, this is the  number of process our brain is capable of per second (10^16). </a:t>
            </a:r>
            <a:endParaRPr lang="en-US" sz="1100"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2477211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4:44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370580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ea typeface="Segoe UI" pitchFamily="34" charset="0"/>
              </a:rPr>
              <a:t>© 2015 Tableau Software. All rights reserved. </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4/5/2016 2:06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2923357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0000"/>
              </a:lnSpc>
              <a:spcAft>
                <a:spcPts val="0"/>
              </a:spcAft>
              <a:defRPr/>
            </a:pPr>
            <a:r>
              <a:rPr lang="en-US" baseline="0" dirty="0" smtClean="0"/>
              <a:t>Jacques </a:t>
            </a:r>
            <a:r>
              <a:rPr lang="en-US" baseline="0" dirty="0" err="1" smtClean="0"/>
              <a:t>Minard</a:t>
            </a:r>
            <a:r>
              <a:rPr lang="en-US" baseline="0" dirty="0" smtClean="0"/>
              <a:t> had an intuitive sense of how to communicate data visually. This intuition made him a pioneer of a new field of inquiry, one that would eventually become the </a:t>
            </a:r>
            <a:r>
              <a:rPr lang="en-US" b="0" i="0" baseline="0" dirty="0" smtClean="0"/>
              <a:t>Beautiful </a:t>
            </a:r>
            <a:r>
              <a:rPr lang="en-US" b="0" i="1" baseline="0" dirty="0" smtClean="0"/>
              <a:t>SCIENCE</a:t>
            </a:r>
            <a:r>
              <a:rPr lang="en-US" b="0" i="0" baseline="0" dirty="0" smtClean="0"/>
              <a:t> of Data Visualization.</a:t>
            </a:r>
          </a:p>
          <a:p>
            <a:endParaRPr lang="en-US" dirty="0" smtClean="0"/>
          </a:p>
          <a:p>
            <a:pPr defTabSz="931774">
              <a:lnSpc>
                <a:spcPct val="100000"/>
              </a:lnSpc>
              <a:spcAft>
                <a:spcPts val="0"/>
              </a:spcAft>
              <a:defRPr/>
            </a:pPr>
            <a:r>
              <a:rPr lang="en-US" b="0" i="0" baseline="0" dirty="0" smtClean="0"/>
              <a:t>I call it a SCIENCE because the field of data visualization is backed by or built on </a:t>
            </a:r>
            <a:r>
              <a:rPr lang="en-US" b="0" i="0" baseline="0" dirty="0" err="1" smtClean="0"/>
              <a:t>on</a:t>
            </a:r>
            <a:r>
              <a:rPr lang="en-US" b="0" i="0" baseline="0" dirty="0" smtClean="0"/>
              <a:t> the proven observations of cognitive and perceptual psychology. In other words, scientists have studied </a:t>
            </a:r>
            <a:r>
              <a:rPr lang="en-US" dirty="0" smtClean="0"/>
              <a:t>how our brains</a:t>
            </a:r>
            <a:r>
              <a:rPr lang="en-US" baseline="0" dirty="0" smtClean="0"/>
              <a:t> perceive and think, and that gives us concrete ways we can help people see and understand data.</a:t>
            </a:r>
            <a:endParaRPr lang="en-US" i="1" baseline="0" dirty="0" smtClean="0"/>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So, how do we, as humans, actually do this? Let’s take a look at the brain.</a:t>
            </a:r>
            <a:endParaRPr lang="en-US" dirty="0" smtClean="0"/>
          </a:p>
          <a:p>
            <a:endParaRPr lang="en-US" dirty="0" smtClean="0"/>
          </a:p>
          <a:p>
            <a:r>
              <a:rPr lang="en-US" dirty="0" smtClean="0"/>
              <a:t>We</a:t>
            </a:r>
            <a:r>
              <a:rPr lang="en-US" baseline="0" dirty="0" smtClean="0"/>
              <a:t> </a:t>
            </a:r>
            <a:r>
              <a:rPr lang="en-US" baseline="0" dirty="0" smtClean="0"/>
              <a:t>all have brains. and these are not some undifferentiated mass of goo. While our understanding of this organ is still primitive, we do know that there are many different parts of the brain. For example, the prefrontal cortex is an area critical to planning, personality, and decision making. Together, let’s go on a tour of the brain and explore some of its parts by using them a little.</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36</a:t>
            </a:fld>
            <a:endParaRPr lang="en-US"/>
          </a:p>
        </p:txBody>
      </p:sp>
    </p:spTree>
    <p:extLst>
      <p:ext uri="{BB962C8B-B14F-4D97-AF65-F5344CB8AC3E}">
        <p14:creationId xmlns:p14="http://schemas.microsoft.com/office/powerpoint/2010/main" val="4453674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 circles are there? Feel free to shout it out.</a:t>
            </a:r>
          </a:p>
          <a:p>
            <a:r>
              <a:rPr lang="en-US" dirty="0" smtClean="0"/>
              <a:t>Why am</a:t>
            </a:r>
            <a:r>
              <a:rPr lang="en-US" baseline="0" dirty="0" smtClean="0"/>
              <a:t> I starting here? Well, </a:t>
            </a:r>
            <a:r>
              <a:rPr lang="en-US" dirty="0" smtClean="0"/>
              <a:t>there’s a part of your brain that just lit up,</a:t>
            </a:r>
            <a:r>
              <a:rPr lang="en-US" baseline="0" dirty="0" smtClean="0"/>
              <a:t> counting to nine. This is a very specific part of your brain, different from the part that knows “a lot” from “a little” It’s made just for counting.</a:t>
            </a:r>
          </a:p>
          <a:p>
            <a:endParaRPr lang="en-US" baseline="0" dirty="0" smtClean="0"/>
          </a:p>
          <a:p>
            <a:r>
              <a:rPr lang="en-US" baseline="0" dirty="0" smtClean="0"/>
              <a:t>Now that we’re all warmed up, let’s count some more.</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37</a:t>
            </a:fld>
            <a:endParaRPr lang="en-US"/>
          </a:p>
        </p:txBody>
      </p:sp>
    </p:spTree>
    <p:extLst>
      <p:ext uri="{BB962C8B-B14F-4D97-AF65-F5344CB8AC3E}">
        <p14:creationId xmlns:p14="http://schemas.microsoft.com/office/powerpoint/2010/main" val="21944852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 </a:t>
            </a:r>
            <a:r>
              <a:rPr lang="en-US" baseline="0" dirty="0" smtClean="0"/>
              <a:t>many 9’s do you see here? It’s hard to count in this case, because it’s hard to scan all the numbers and find the ones you’re looking for. But, we can make it a lot easier</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38</a:t>
            </a:fld>
            <a:endParaRPr lang="en-US"/>
          </a:p>
        </p:txBody>
      </p:sp>
    </p:spTree>
    <p:extLst>
      <p:ext uri="{BB962C8B-B14F-4D97-AF65-F5344CB8AC3E}">
        <p14:creationId xmlns:p14="http://schemas.microsoft.com/office/powerpoint/2010/main" val="9407871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count the nines. How many nines do</a:t>
            </a:r>
            <a:r>
              <a:rPr lang="en-US" baseline="0" dirty="0" smtClean="0"/>
              <a:t> you see? (TEN)</a:t>
            </a:r>
          </a:p>
          <a:p>
            <a:r>
              <a:rPr lang="en-US" baseline="0" dirty="0" smtClean="0"/>
              <a:t>When we color the nines RED, we activate a different part of your brain, the visual cortex. Good at discerning color.</a:t>
            </a:r>
          </a:p>
          <a:p>
            <a:r>
              <a:rPr lang="en-US" baseline="0" dirty="0" smtClean="0"/>
              <a:t>A wonderful thing about our brains is that there are lots of parts, working together – sorting by color and counting work together in tandem.</a:t>
            </a:r>
          </a:p>
          <a:p>
            <a:endParaRPr lang="en-US" baseline="0" dirty="0" smtClean="0"/>
          </a:p>
          <a:p>
            <a:r>
              <a:rPr lang="en-US" baseline="0" dirty="0" smtClean="0"/>
              <a:t>Of course, we can take advantage of this science in data viz, too. Let’s look at some numbers with more meaning.</a:t>
            </a:r>
          </a:p>
        </p:txBody>
      </p:sp>
      <p:sp>
        <p:nvSpPr>
          <p:cNvPr id="4" name="Slide Number Placeholder 3"/>
          <p:cNvSpPr>
            <a:spLocks noGrp="1"/>
          </p:cNvSpPr>
          <p:nvPr>
            <p:ph type="sldNum" sz="quarter" idx="10"/>
          </p:nvPr>
        </p:nvSpPr>
        <p:spPr/>
        <p:txBody>
          <a:bodyPr/>
          <a:lstStyle/>
          <a:p>
            <a:fld id="{6F8770C4-B9B5-4DF3-9FC0-2B71F405F633}" type="slidenum">
              <a:rPr lang="en-US" smtClean="0"/>
              <a:t>39</a:t>
            </a:fld>
            <a:endParaRPr lang="en-US"/>
          </a:p>
        </p:txBody>
      </p:sp>
    </p:spTree>
    <p:extLst>
      <p:ext uri="{BB962C8B-B14F-4D97-AF65-F5344CB8AC3E}">
        <p14:creationId xmlns:p14="http://schemas.microsoft.com/office/powerpoint/2010/main" val="1456617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number</a:t>
            </a:r>
            <a:r>
              <a:rPr lang="en-US" baseline="0" dirty="0" smtClean="0"/>
              <a:t> here represents one country. Specifically, it’s the percent of their economy they spend on the military. For this example, I hope you’ll forgive my bias; I stuck to a part of the world I know a bit better than Asia. </a:t>
            </a:r>
          </a:p>
          <a:p>
            <a:endParaRPr lang="en-US" baseline="0" dirty="0" smtClean="0"/>
          </a:p>
          <a:p>
            <a:r>
              <a:rPr lang="en-US" baseline="0" dirty="0" smtClean="0"/>
              <a:t>For example, CLICK this 5 here means that the United States spends about 5 percent of its GDP on the military.</a:t>
            </a:r>
            <a:endParaRPr lang="en-US" dirty="0" smtClean="0"/>
          </a:p>
          <a:p>
            <a:endParaRPr lang="en-US" dirty="0" smtClean="0"/>
          </a:p>
          <a:p>
            <a:r>
              <a:rPr lang="en-US" dirty="0" smtClean="0"/>
              <a:t>What if I want to know how common it is to spend 5% or more on the military? CLICK</a:t>
            </a:r>
            <a:r>
              <a:rPr lang="en-US" baseline="0" dirty="0" smtClean="0"/>
              <a:t> </a:t>
            </a:r>
            <a:r>
              <a:rPr lang="en-US" dirty="0" smtClean="0"/>
              <a:t> I could look for all the numbers 5 or bigger, or could</a:t>
            </a:r>
            <a:r>
              <a:rPr lang="en-US" baseline="0" dirty="0" smtClean="0"/>
              <a:t> just color those numbers and leverage visual pop-out.</a:t>
            </a:r>
            <a:endParaRPr lang="en-US"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40</a:t>
            </a:fld>
            <a:endParaRPr lang="en-US"/>
          </a:p>
        </p:txBody>
      </p:sp>
    </p:spTree>
    <p:extLst>
      <p:ext uri="{BB962C8B-B14F-4D97-AF65-F5344CB8AC3E}">
        <p14:creationId xmlns:p14="http://schemas.microsoft.com/office/powerpoint/2010/main" val="7656444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 is quick to see there are only three countries in Europe</a:t>
            </a:r>
            <a:r>
              <a:rPr lang="en-US" baseline="0" dirty="0" smtClean="0"/>
              <a:t> and the Americas that spend more than 1/20</a:t>
            </a:r>
            <a:r>
              <a:rPr lang="en-US" baseline="30000" dirty="0" smtClean="0"/>
              <a:t>th</a:t>
            </a:r>
            <a:r>
              <a:rPr lang="en-US" baseline="0" dirty="0" smtClean="0"/>
              <a:t> of their GDP on military.</a:t>
            </a:r>
          </a:p>
          <a:p>
            <a:r>
              <a:rPr lang="en-US" baseline="0" dirty="0" smtClean="0"/>
              <a:t>Again, my color perception and counting skills are brought into play.</a:t>
            </a:r>
          </a:p>
          <a:p>
            <a:endParaRPr lang="en-US" baseline="0" dirty="0" smtClean="0"/>
          </a:p>
          <a:p>
            <a:r>
              <a:rPr lang="en-US" baseline="0" dirty="0" smtClean="0"/>
              <a:t>If I take a step further and SORT these values…</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41</a:t>
            </a:fld>
            <a:endParaRPr lang="en-US"/>
          </a:p>
        </p:txBody>
      </p:sp>
    </p:spTree>
    <p:extLst>
      <p:ext uri="{BB962C8B-B14F-4D97-AF65-F5344CB8AC3E}">
        <p14:creationId xmlns:p14="http://schemas.microsoft.com/office/powerpoint/2010/main" val="40114901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t>
            </a:r>
            <a:r>
              <a:rPr lang="en-US" baseline="0" dirty="0" smtClean="0"/>
              <a:t>e start to see GROUPS of similar values. We also build on our intuitive sense of relationship and proportion.</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42</a:t>
            </a:fld>
            <a:endParaRPr lang="en-US"/>
          </a:p>
        </p:txBody>
      </p:sp>
    </p:spTree>
    <p:extLst>
      <p:ext uri="{BB962C8B-B14F-4D97-AF65-F5344CB8AC3E}">
        <p14:creationId xmlns:p14="http://schemas.microsoft.com/office/powerpoint/2010/main" val="2933865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 add another region, the Middle</a:t>
            </a:r>
            <a:r>
              <a:rPr lang="en-US" baseline="0" dirty="0" smtClean="0"/>
              <a:t> East, </a:t>
            </a:r>
            <a:r>
              <a:rPr lang="en-US" dirty="0" smtClean="0"/>
              <a:t>again color perception helps us draw some</a:t>
            </a:r>
            <a:r>
              <a:rPr lang="en-US" baseline="0" dirty="0" smtClean="0"/>
              <a:t> </a:t>
            </a:r>
            <a:r>
              <a:rPr lang="en-US" dirty="0" smtClean="0"/>
              <a:t>conclusions before we even understand what we’re seeing.</a:t>
            </a:r>
            <a:r>
              <a:rPr lang="en-US" baseline="0" dirty="0" smtClean="0"/>
              <a:t> </a:t>
            </a:r>
            <a:r>
              <a:rPr lang="en-US" dirty="0" smtClean="0"/>
              <a:t>But now instead of precise counting,</a:t>
            </a:r>
            <a:r>
              <a:rPr lang="en-US" baseline="0" dirty="0" smtClean="0"/>
              <a:t> we draw on rough estimation of size and proportion that’s informed by color.</a:t>
            </a:r>
            <a:endParaRPr lang="en-US" dirty="0" smtClean="0"/>
          </a:p>
          <a:p>
            <a:r>
              <a:rPr lang="en-US" baseline="0" dirty="0" smtClean="0"/>
              <a:t>We layer this visual intuition on top of our cognitive understanding of the world and come to new conclusions.</a:t>
            </a:r>
          </a:p>
          <a:p>
            <a:r>
              <a:rPr lang="en-US" baseline="0" dirty="0" smtClean="0"/>
              <a:t>We could also look at this information on a map…</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43</a:t>
            </a:fld>
            <a:endParaRPr lang="en-US"/>
          </a:p>
        </p:txBody>
      </p:sp>
    </p:spTree>
    <p:extLst>
      <p:ext uri="{BB962C8B-B14F-4D97-AF65-F5344CB8AC3E}">
        <p14:creationId xmlns:p14="http://schemas.microsoft.com/office/powerpoint/2010/main" val="14850875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we’ve traded the positional information of sorting and used the position to communicate geography. We still get the fast visual grouping of the yellow countries all together, which is informed by the slower, cognitive process of understanding geography. By the way, if you’re wondering where the two yellow European countries went, they are still there, but they are both too small to show at this scale.</a:t>
            </a:r>
          </a:p>
          <a:p>
            <a:endParaRPr lang="en-US" baseline="0" dirty="0" smtClean="0"/>
          </a:p>
          <a:p>
            <a:r>
              <a:rPr lang="en-US" baseline="0" dirty="0" smtClean="0"/>
              <a:t>You may notice that we’re getting into a dialogue with the data. We see something, develop an understanding, and ask a new question. So, let’s ask another. These images are all about percent, but what about absolute spending on the military?</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44</a:t>
            </a:fld>
            <a:endParaRPr lang="en-US"/>
          </a:p>
        </p:txBody>
      </p:sp>
    </p:spTree>
    <p:extLst>
      <p:ext uri="{BB962C8B-B14F-4D97-AF65-F5344CB8AC3E}">
        <p14:creationId xmlns:p14="http://schemas.microsoft.com/office/powerpoint/2010/main" val="15768553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add total spending as</a:t>
            </a:r>
            <a:r>
              <a:rPr lang="en-US" baseline="0" dirty="0" smtClean="0"/>
              <a:t> a new kind of visual cue: size. </a:t>
            </a:r>
            <a:r>
              <a:rPr lang="en-US" dirty="0" smtClean="0"/>
              <a:t>…and a new understanding of the data comes to light.</a:t>
            </a:r>
            <a:r>
              <a:rPr lang="en-US" baseline="0" dirty="0" smtClean="0"/>
              <a:t> Now we can see which countries not just spend the most of their money, but also which ones spend the most overall.</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45</a:t>
            </a:fld>
            <a:endParaRPr lang="en-US"/>
          </a:p>
        </p:txBody>
      </p:sp>
    </p:spTree>
    <p:extLst>
      <p:ext uri="{BB962C8B-B14F-4D97-AF65-F5344CB8AC3E}">
        <p14:creationId xmlns:p14="http://schemas.microsoft.com/office/powerpoint/2010/main" val="1406100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dirty="0" smtClean="0"/>
              <a:t>Attendance - </a:t>
            </a:r>
            <a:r>
              <a:rPr lang="en-US" sz="1100" dirty="0"/>
              <a:t>Options may be available for remote attendance for in person students.</a:t>
            </a:r>
          </a:p>
          <a:p>
            <a:pPr defTabSz="1118059">
              <a:spcAft>
                <a:spcPts val="408"/>
              </a:spcAft>
            </a:pPr>
            <a:endParaRPr lang="en-US" sz="1100" dirty="0"/>
          </a:p>
          <a:p>
            <a:pPr defTabSz="1118059">
              <a:spcAft>
                <a:spcPts val="408"/>
              </a:spcAft>
            </a:pPr>
            <a:r>
              <a:rPr lang="en-US" sz="1100" dirty="0"/>
              <a:t>Assignments - These assignments ensure you are making progress on your Capstone Visualization.  The required assignments are elements of the capstone visualization</a:t>
            </a:r>
          </a:p>
          <a:p>
            <a:pPr defTabSz="1118059">
              <a:spcAft>
                <a:spcPts val="408"/>
              </a:spcAft>
            </a:pPr>
            <a:endParaRPr lang="en-US" sz="1100" dirty="0"/>
          </a:p>
          <a:p>
            <a:pPr defTabSz="1118059">
              <a:spcAft>
                <a:spcPts val="408"/>
              </a:spcAft>
            </a:pPr>
            <a:r>
              <a:rPr lang="en-US" sz="1100" dirty="0"/>
              <a:t>Capstone Visualization </a:t>
            </a:r>
          </a:p>
          <a:p>
            <a:pPr defTabSz="1118059">
              <a:spcAft>
                <a:spcPts val="408"/>
              </a:spcAft>
            </a:pPr>
            <a:endParaRPr lang="en-US" sz="1100" dirty="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6:54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9927684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0000"/>
              </a:lnSpc>
              <a:spcAft>
                <a:spcPts val="0"/>
              </a:spcAft>
              <a:defRPr/>
            </a:pPr>
            <a:r>
              <a:rPr lang="en-US" i="0" baseline="0" dirty="0" smtClean="0"/>
              <a:t>This is a relatively modern ATM, with a color screen instead of a two-line LED readout like some original models. When ATMs came out, my mother worked for a bank. The bank itself was unremarkable except for one thing: they had the vision to foresee that ATMs would become popular. It was not a given that people would trust machines to accurately replace human tellers. But this little bank--Connecticut Bank &amp; Trust—believed in the power and convenience of ATMs, and they saw it as their mission to build trust in these new machines. So they literally put a friendly face on them.</a:t>
            </a:r>
            <a:endParaRPr lang="en-US" i="0"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46</a:t>
            </a:fld>
            <a:endParaRPr lang="en-US"/>
          </a:p>
        </p:txBody>
      </p:sp>
    </p:spTree>
    <p:extLst>
      <p:ext uri="{BB962C8B-B14F-4D97-AF65-F5344CB8AC3E}">
        <p14:creationId xmlns:p14="http://schemas.microsoft.com/office/powerpoint/2010/main" val="8254954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Meet Barney. This</a:t>
            </a:r>
            <a:r>
              <a:rPr lang="en-US" baseline="0" dirty="0" smtClean="0"/>
              <a:t> </a:t>
            </a:r>
            <a:r>
              <a:rPr lang="en-US" dirty="0" smtClean="0"/>
              <a:t>name and this face were the brand of these ATMs.</a:t>
            </a:r>
            <a:r>
              <a:rPr lang="en-US" baseline="0" dirty="0" smtClean="0"/>
              <a:t> The designers of this logo knew how to create meaning for human beings. Three circles, two curves, two triangles, and a line and we see a face. And not just a face, but one that suggests trust. </a:t>
            </a:r>
          </a:p>
          <a:p>
            <a:endParaRPr lang="en-US" baseline="0" dirty="0" smtClean="0"/>
          </a:p>
          <a:p>
            <a:r>
              <a:rPr lang="en-US" baseline="0" dirty="0" smtClean="0"/>
              <a:t>GO FORWARD</a:t>
            </a:r>
          </a:p>
        </p:txBody>
      </p:sp>
      <p:sp>
        <p:nvSpPr>
          <p:cNvPr id="4" name="Slide Number Placeholder 3"/>
          <p:cNvSpPr>
            <a:spLocks noGrp="1"/>
          </p:cNvSpPr>
          <p:nvPr>
            <p:ph type="sldNum" sz="quarter" idx="10"/>
          </p:nvPr>
        </p:nvSpPr>
        <p:spPr/>
        <p:txBody>
          <a:bodyPr/>
          <a:lstStyle/>
          <a:p>
            <a:fld id="{6F8770C4-B9B5-4DF3-9FC0-2B71F405F633}" type="slidenum">
              <a:rPr lang="en-US" smtClean="0"/>
              <a:t>47</a:t>
            </a:fld>
            <a:endParaRPr lang="en-US"/>
          </a:p>
        </p:txBody>
      </p:sp>
    </p:spTree>
    <p:extLst>
      <p:ext uri="{BB962C8B-B14F-4D97-AF65-F5344CB8AC3E}">
        <p14:creationId xmlns:p14="http://schemas.microsoft.com/office/powerpoint/2010/main" val="178482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Barney brand was incredibly successful. It was so recognizable in the region that any bank's ATM came to be known as a "Barney machine.” … When polled about Barney, (</a:t>
            </a:r>
            <a:r>
              <a:rPr lang="en-US" i="1" baseline="0" dirty="0" smtClean="0"/>
              <a:t>SMILE!) </a:t>
            </a:r>
            <a:r>
              <a:rPr lang="en-US" baseline="0" dirty="0" smtClean="0"/>
              <a:t>can you guess what feature people liked the most about him? His SMILE. This is remarkable to me for at least two reasons. First, HE’S NOT A PERSON… The logo is just a collection of simple shapes and lines. Second (BACK FROM WHITE) …</a:t>
            </a:r>
          </a:p>
        </p:txBody>
      </p:sp>
      <p:sp>
        <p:nvSpPr>
          <p:cNvPr id="4" name="Slide Number Placeholder 3"/>
          <p:cNvSpPr>
            <a:spLocks noGrp="1"/>
          </p:cNvSpPr>
          <p:nvPr>
            <p:ph type="sldNum" sz="quarter" idx="10"/>
          </p:nvPr>
        </p:nvSpPr>
        <p:spPr/>
        <p:txBody>
          <a:bodyPr/>
          <a:lstStyle/>
          <a:p>
            <a:fld id="{6F8770C4-B9B5-4DF3-9FC0-2B71F405F633}" type="slidenum">
              <a:rPr lang="en-US" smtClean="0"/>
              <a:t>48</a:t>
            </a:fld>
            <a:endParaRPr lang="en-US"/>
          </a:p>
        </p:txBody>
      </p:sp>
    </p:spTree>
    <p:extLst>
      <p:ext uri="{BB962C8B-B14F-4D97-AF65-F5344CB8AC3E}">
        <p14:creationId xmlns:p14="http://schemas.microsoft.com/office/powerpoint/2010/main" val="9916058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 doesn’t have a smile.</a:t>
            </a:r>
          </a:p>
          <a:p>
            <a:endParaRPr lang="en-US" baseline="0" dirty="0" smtClean="0"/>
          </a:p>
          <a:p>
            <a:r>
              <a:rPr lang="en-US" baseline="0" dirty="0" smtClean="0"/>
              <a:t>So what’s going on here? Our memories are stored as the patterns we understand. When we store a pattern like “face I trust”, it can get attached to things like “smile”.</a:t>
            </a:r>
          </a:p>
        </p:txBody>
      </p:sp>
      <p:sp>
        <p:nvSpPr>
          <p:cNvPr id="4" name="Slide Number Placeholder 3"/>
          <p:cNvSpPr>
            <a:spLocks noGrp="1"/>
          </p:cNvSpPr>
          <p:nvPr>
            <p:ph type="sldNum" sz="quarter" idx="10"/>
          </p:nvPr>
        </p:nvSpPr>
        <p:spPr/>
        <p:txBody>
          <a:bodyPr/>
          <a:lstStyle/>
          <a:p>
            <a:fld id="{6F8770C4-B9B5-4DF3-9FC0-2B71F405F633}" type="slidenum">
              <a:rPr lang="en-US" smtClean="0"/>
              <a:t>49</a:t>
            </a:fld>
            <a:endParaRPr lang="en-US"/>
          </a:p>
        </p:txBody>
      </p:sp>
    </p:spTree>
    <p:extLst>
      <p:ext uri="{BB962C8B-B14F-4D97-AF65-F5344CB8AC3E}">
        <p14:creationId xmlns:p14="http://schemas.microsoft.com/office/powerpoint/2010/main" val="38379394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0000"/>
              </a:lnSpc>
              <a:spcAft>
                <a:spcPts val="0"/>
              </a:spcAft>
              <a:defRPr/>
            </a:pPr>
            <a:r>
              <a:rPr lang="en-US" baseline="0" dirty="0" smtClean="0"/>
              <a:t>It’s kind of like this drawing. In our minds, we don’t have a clean separation between stairs and walking, or up and down, or trustworthy and smiling. They are related ideas, and they come to mind together. This is one of the strengths of our intellect, our ability to form and use patterns. However, these patterns also sometimes lead to errors in judgment, like remembering Barney’s smile that’s not there. We call these </a:t>
            </a:r>
            <a:r>
              <a:rPr lang="en-US" b="1" baseline="0" dirty="0" smtClean="0"/>
              <a:t>cognitive biases</a:t>
            </a:r>
            <a:r>
              <a:rPr lang="en-US" baseline="0" dirty="0" smtClean="0"/>
              <a:t>.</a:t>
            </a:r>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I’ll give you another example. Primacy and </a:t>
            </a:r>
            <a:r>
              <a:rPr lang="en-US" baseline="0" dirty="0" err="1" smtClean="0"/>
              <a:t>recency</a:t>
            </a:r>
            <a:r>
              <a:rPr lang="en-US" baseline="0" dirty="0" smtClean="0"/>
              <a:t> are two other kinds of biases. When we see a list of unrelated items, we tend to remember the first item and the last more than the rest. The entertainment industry knows this. When you watch credits for a TV show, you will see the first listed name is the biggest star, and the special guest stars are last—they know that we remember the first and final names best. Because we are constantly making judgments and processing information, we are constantly at risk for cognitive bias.</a:t>
            </a:r>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So what does this have to do with visual analysis? Our visual system is enormously influential in our brains. Data presented clearly…</a:t>
            </a:r>
          </a:p>
        </p:txBody>
      </p:sp>
      <p:sp>
        <p:nvSpPr>
          <p:cNvPr id="4" name="Slide Number Placeholder 3"/>
          <p:cNvSpPr>
            <a:spLocks noGrp="1"/>
          </p:cNvSpPr>
          <p:nvPr>
            <p:ph type="sldNum" sz="quarter" idx="10"/>
          </p:nvPr>
        </p:nvSpPr>
        <p:spPr/>
        <p:txBody>
          <a:bodyPr/>
          <a:lstStyle/>
          <a:p>
            <a:fld id="{6F8770C4-B9B5-4DF3-9FC0-2B71F405F633}" type="slidenum">
              <a:rPr lang="en-US" smtClean="0"/>
              <a:t>50</a:t>
            </a:fld>
            <a:endParaRPr lang="en-US"/>
          </a:p>
        </p:txBody>
      </p:sp>
    </p:spTree>
    <p:extLst>
      <p:ext uri="{BB962C8B-B14F-4D97-AF65-F5344CB8AC3E}">
        <p14:creationId xmlns:p14="http://schemas.microsoft.com/office/powerpoint/2010/main" val="7090703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…reduces cognitive</a:t>
            </a:r>
            <a:r>
              <a:rPr lang="en-US" baseline="0" dirty="0" smtClean="0"/>
              <a:t> bias.</a:t>
            </a:r>
          </a:p>
          <a:p>
            <a:endParaRPr lang="en-US" baseline="0" dirty="0" smtClean="0"/>
          </a:p>
          <a:p>
            <a:r>
              <a:rPr lang="en-US" dirty="0" smtClean="0"/>
              <a:t>And THIS is where the beautiful science</a:t>
            </a:r>
            <a:r>
              <a:rPr lang="en-US" baseline="0" dirty="0" smtClean="0"/>
              <a:t> of data viz comes in. Data viz takes advantage of how we perceive; it uses the power of perception in our brains to strip away the false patterns by focusing on what’s right in front of us… We hack our brains to work for us instead of against us.</a:t>
            </a:r>
          </a:p>
          <a:p>
            <a:pPr defTabSz="931774">
              <a:lnSpc>
                <a:spcPct val="100000"/>
              </a:lnSpc>
              <a:spcAft>
                <a:spcPts val="0"/>
              </a:spcAft>
              <a:defRPr/>
            </a:pPr>
            <a:endParaRPr lang="en-US" baseline="0" dirty="0" smtClean="0"/>
          </a:p>
          <a:p>
            <a:pPr defTabSz="931774">
              <a:lnSpc>
                <a:spcPct val="100000"/>
              </a:lnSpc>
              <a:spcAft>
                <a:spcPts val="0"/>
              </a:spcAft>
              <a:defRPr/>
            </a:pPr>
            <a:r>
              <a:rPr lang="en-US" dirty="0" smtClean="0"/>
              <a:t>So</a:t>
            </a:r>
            <a:r>
              <a:rPr lang="en-US" baseline="0" dirty="0" smtClean="0"/>
              <a:t> how do we hack the brain? Science has started to teach us the specific ways we can draw shapes to create meaning VISUALLY.</a:t>
            </a:r>
            <a:endParaRPr lang="en-US" i="0" baseline="0"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51</a:t>
            </a:fld>
            <a:endParaRPr lang="en-US"/>
          </a:p>
        </p:txBody>
      </p:sp>
    </p:spTree>
    <p:extLst>
      <p:ext uri="{BB962C8B-B14F-4D97-AF65-F5344CB8AC3E}">
        <p14:creationId xmlns:p14="http://schemas.microsoft.com/office/powerpoint/2010/main" val="41475772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0000"/>
              </a:lnSpc>
              <a:spcAft>
                <a:spcPts val="0"/>
              </a:spcAft>
              <a:defRPr/>
            </a:pPr>
            <a:r>
              <a:rPr lang="en-US" baseline="0" dirty="0" smtClean="0"/>
              <a:t>Here are some of these ways to draw.</a:t>
            </a:r>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Well, we have already seen some of them at play, like color hue and size, but as you can see, there are many more. These VISUAL FEATURES activate the powerful visual system in an incredibly fast way, usually before we can even begin to think about it</a:t>
            </a:r>
            <a:r>
              <a:rPr lang="en-US" baseline="0" dirty="0" smtClean="0"/>
              <a:t>.</a:t>
            </a:r>
          </a:p>
          <a:p>
            <a:pPr defTabSz="931774">
              <a:lnSpc>
                <a:spcPct val="100000"/>
              </a:lnSpc>
              <a:spcAft>
                <a:spcPts val="0"/>
              </a:spcAft>
              <a:defRPr/>
            </a:pPr>
            <a:endParaRPr lang="en-US" baseline="0" dirty="0" smtClean="0"/>
          </a:p>
          <a:p>
            <a:r>
              <a:rPr lang="en-US" baseline="0" dirty="0" smtClean="0"/>
              <a:t>To help explain how fast this perception happens, I’d like to show you a video.</a:t>
            </a:r>
          </a:p>
          <a:p>
            <a:endParaRPr lang="en-US" dirty="0" smtClean="0"/>
          </a:p>
          <a:p>
            <a:r>
              <a:rPr lang="en-US" dirty="0" smtClean="0"/>
              <a:t>Healey video</a:t>
            </a:r>
            <a:r>
              <a:rPr lang="en-US" baseline="0" dirty="0" smtClean="0"/>
              <a:t> – </a:t>
            </a:r>
            <a:r>
              <a:rPr lang="en-US" baseline="0" dirty="0" err="1" smtClean="0"/>
              <a:t>preattentive</a:t>
            </a:r>
            <a:r>
              <a:rPr lang="en-US" baseline="0" dirty="0" smtClean="0"/>
              <a:t> features: https://www.youtube.com/watch?v=wnvoZxe95bo</a:t>
            </a:r>
          </a:p>
          <a:p>
            <a:pPr defTabSz="931774">
              <a:lnSpc>
                <a:spcPct val="100000"/>
              </a:lnSpc>
              <a:spcAft>
                <a:spcPts val="0"/>
              </a:spcAft>
              <a:defRPr/>
            </a:pPr>
            <a:endParaRPr lang="en-US" baseline="0"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52</a:t>
            </a:fld>
            <a:endParaRPr lang="en-US"/>
          </a:p>
        </p:txBody>
      </p:sp>
    </p:spTree>
    <p:extLst>
      <p:ext uri="{BB962C8B-B14F-4D97-AF65-F5344CB8AC3E}">
        <p14:creationId xmlns:p14="http://schemas.microsoft.com/office/powerpoint/2010/main" val="36454511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Categorical:</a:t>
            </a:r>
            <a:r>
              <a:rPr lang="en-US" baseline="0" dirty="0" smtClean="0"/>
              <a:t> How we break the world down into groups. The groups can be as large as continents or as small as individuals.</a:t>
            </a:r>
          </a:p>
          <a:p>
            <a:r>
              <a:rPr lang="en-US" baseline="0" dirty="0" smtClean="0"/>
              <a:t>Ordinal: This are simply categories that can be put into a meaningful order. Dates are sometimes ordinal, too.</a:t>
            </a:r>
          </a:p>
          <a:p>
            <a:r>
              <a:rPr lang="en-US" baseline="0" dirty="0" smtClean="0"/>
              <a:t>Quantitative: These are the measurements of the world around us. They are values that can be placed on an axis, or things that we can find the difference or distance between.</a:t>
            </a:r>
          </a:p>
          <a:p>
            <a:endParaRPr lang="en-US" dirty="0" smtClean="0"/>
          </a:p>
          <a:p>
            <a:pPr defTabSz="931774">
              <a:lnSpc>
                <a:spcPct val="100000"/>
              </a:lnSpc>
              <a:spcAft>
                <a:spcPts val="0"/>
              </a:spcAft>
              <a:defRPr/>
            </a:pPr>
            <a:r>
              <a:rPr lang="en-US" dirty="0" smtClean="0"/>
              <a:t>So,</a:t>
            </a:r>
            <a:r>
              <a:rPr lang="en-US" baseline="0" dirty="0" smtClean="0"/>
              <a:t> what are the best visual ways to communicate these different data types?</a:t>
            </a:r>
          </a:p>
          <a:p>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53</a:t>
            </a:fld>
            <a:endParaRPr lang="en-US"/>
          </a:p>
        </p:txBody>
      </p:sp>
    </p:spTree>
    <p:extLst>
      <p:ext uri="{BB962C8B-B14F-4D97-AF65-F5344CB8AC3E}">
        <p14:creationId xmlns:p14="http://schemas.microsoft.com/office/powerpoint/2010/main" val="4202018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(Narrate the columns. No great ideas for making this fascinating.)</a:t>
            </a:r>
          </a:p>
          <a:p>
            <a:r>
              <a:rPr lang="en-US" baseline="0" dirty="0" smtClean="0"/>
              <a:t/>
            </a:r>
            <a:br>
              <a:rPr lang="en-US" baseline="0" dirty="0" smtClean="0"/>
            </a:br>
            <a:r>
              <a:rPr lang="en-US" baseline="0" dirty="0" smtClean="0"/>
              <a:t>Notice that regardless of the data, one of the best ways of explaining it is through its </a:t>
            </a:r>
            <a:r>
              <a:rPr lang="en-US" b="1" baseline="0" dirty="0" smtClean="0"/>
              <a:t>position</a:t>
            </a:r>
            <a:r>
              <a:rPr lang="en-US" baseline="0" dirty="0" smtClean="0"/>
              <a:t>.</a:t>
            </a:r>
          </a:p>
          <a:p>
            <a:endParaRPr lang="en-US" baseline="0" dirty="0" smtClean="0"/>
          </a:p>
          <a:p>
            <a:pPr defTabSz="1118059">
              <a:spcAft>
                <a:spcPts val="408"/>
              </a:spcAft>
            </a:pPr>
            <a:r>
              <a:rPr lang="en-US" sz="1100" dirty="0"/>
              <a:t>Let’s look at some other time-tested examples of data visualization and see how modern perceptual science explains why they work so well.</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54</a:t>
            </a:fld>
            <a:endParaRPr lang="en-US"/>
          </a:p>
        </p:txBody>
      </p:sp>
    </p:spTree>
    <p:extLst>
      <p:ext uri="{BB962C8B-B14F-4D97-AF65-F5344CB8AC3E}">
        <p14:creationId xmlns:p14="http://schemas.microsoft.com/office/powerpoint/2010/main" val="884260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1800s,</a:t>
            </a:r>
            <a:r>
              <a:rPr lang="en-US" baseline="0" dirty="0" smtClean="0"/>
              <a:t> a London doctor named John Snow used this </a:t>
            </a:r>
            <a:r>
              <a:rPr lang="en-US" dirty="0" smtClean="0"/>
              <a:t>map to show how c</a:t>
            </a:r>
            <a:r>
              <a:rPr lang="en-US" baseline="0" dirty="0" smtClean="0"/>
              <a:t>holera was being transmitted by contaminated water from a pump CLICK here on Broad Street. The black marks like these here CLICK show the number of infections at an address. CLICK Like all maps, this uses the visual feature of </a:t>
            </a:r>
            <a:r>
              <a:rPr lang="en-US" b="1" baseline="0" dirty="0" smtClean="0"/>
              <a:t>position</a:t>
            </a:r>
            <a:r>
              <a:rPr lang="en-US" baseline="0" dirty="0" smtClean="0"/>
              <a:t> to illustrate geography and its correlation to the disease. The </a:t>
            </a:r>
            <a:r>
              <a:rPr lang="en-US" b="1" baseline="0" dirty="0" smtClean="0"/>
              <a:t>length</a:t>
            </a:r>
            <a:r>
              <a:rPr lang="en-US" baseline="0" dirty="0" smtClean="0"/>
              <a:t> of the black marks maps to the quantitative value of the number of patients. </a:t>
            </a:r>
            <a:r>
              <a:rPr lang="en-US" b="1" baseline="0" dirty="0" smtClean="0"/>
              <a:t>Clustering</a:t>
            </a:r>
            <a:r>
              <a:rPr lang="en-US" baseline="0" dirty="0" smtClean="0"/>
              <a:t> shows us how the outbreak was centered around the contaminated well.</a:t>
            </a:r>
          </a:p>
          <a:p>
            <a:endParaRPr lang="en-US" dirty="0" smtClean="0"/>
          </a:p>
          <a:p>
            <a:r>
              <a:rPr lang="en-US" dirty="0" smtClean="0"/>
              <a:t>background</a:t>
            </a:r>
            <a:r>
              <a:rPr lang="en-US" baseline="0" dirty="0" smtClean="0"/>
              <a:t> info:</a:t>
            </a:r>
            <a:endParaRPr lang="en-US" dirty="0" smtClean="0"/>
          </a:p>
          <a:p>
            <a:r>
              <a:rPr lang="en-US" dirty="0" smtClean="0"/>
              <a:t>map was made after the fact</a:t>
            </a:r>
          </a:p>
          <a:p>
            <a:r>
              <a:rPr lang="en-US" dirty="0" smtClean="0"/>
              <a:t>miasma theory was prevalent before Snow made his case</a:t>
            </a:r>
          </a:p>
          <a:p>
            <a:r>
              <a:rPr lang="en-US" dirty="0" smtClean="0"/>
              <a:t>pump handle was removed</a:t>
            </a:r>
          </a:p>
          <a:p>
            <a:r>
              <a:rPr lang="en-US" dirty="0" smtClean="0"/>
              <a:t>tragedy after the fact was</a:t>
            </a:r>
            <a:r>
              <a:rPr lang="en-US" baseline="0" dirty="0" smtClean="0"/>
              <a:t> that they put the handle back on after the panic over the deaths was done</a:t>
            </a:r>
          </a:p>
          <a:p>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55</a:t>
            </a:fld>
            <a:endParaRPr lang="en-US"/>
          </a:p>
        </p:txBody>
      </p:sp>
    </p:spTree>
    <p:extLst>
      <p:ext uri="{BB962C8B-B14F-4D97-AF65-F5344CB8AC3E}">
        <p14:creationId xmlns:p14="http://schemas.microsoft.com/office/powerpoint/2010/main" val="3671288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dirty="0" smtClean="0"/>
              <a:t>Attendance - </a:t>
            </a:r>
            <a:r>
              <a:rPr lang="en-US" sz="1100" dirty="0"/>
              <a:t>Options may be available for remote attendance for in person students.</a:t>
            </a:r>
          </a:p>
          <a:p>
            <a:pPr defTabSz="1118059">
              <a:spcAft>
                <a:spcPts val="408"/>
              </a:spcAft>
            </a:pPr>
            <a:endParaRPr lang="en-US" sz="1100" dirty="0"/>
          </a:p>
          <a:p>
            <a:pPr defTabSz="1118059">
              <a:spcAft>
                <a:spcPts val="408"/>
              </a:spcAft>
            </a:pPr>
            <a:r>
              <a:rPr lang="en-US" sz="1100" dirty="0"/>
              <a:t>Assignments - These assignments ensure you are making progress on your Capstone Visualization.  The required assignments are elements of the capstone visualization</a:t>
            </a:r>
          </a:p>
          <a:p>
            <a:pPr defTabSz="1118059">
              <a:spcAft>
                <a:spcPts val="408"/>
              </a:spcAft>
            </a:pPr>
            <a:endParaRPr lang="en-US" sz="1100" dirty="0"/>
          </a:p>
          <a:p>
            <a:pPr defTabSz="1118059">
              <a:spcAft>
                <a:spcPts val="408"/>
              </a:spcAft>
            </a:pPr>
            <a:r>
              <a:rPr lang="en-US" sz="1100" dirty="0"/>
              <a:t>Capstone Visualization </a:t>
            </a:r>
          </a:p>
          <a:p>
            <a:pPr defTabSz="1118059">
              <a:spcAft>
                <a:spcPts val="408"/>
              </a:spcAft>
            </a:pPr>
            <a:endParaRPr lang="en-US" sz="1100" dirty="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6:58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9341465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another chart from</a:t>
            </a:r>
            <a:r>
              <a:rPr lang="en-US" baseline="0" dirty="0" smtClean="0"/>
              <a:t> England in the1800s; this one was made by Florence Nightingale. Again, showing a story about death—I promise, the rest of the talk is much more upbeat. She wanted to explain to Parliament and government officials how battle wounds—shown in red—were taking nowhere near as many lives as treatable conditions, which are the bluish gray. She uses </a:t>
            </a:r>
            <a:r>
              <a:rPr lang="en-US" b="1" baseline="0" dirty="0" smtClean="0"/>
              <a:t>position</a:t>
            </a:r>
            <a:r>
              <a:rPr lang="en-US" b="0" baseline="0" dirty="0" smtClean="0"/>
              <a:t> around the circle for the ordinal value of months, the</a:t>
            </a:r>
            <a:r>
              <a:rPr lang="en-US" b="1" baseline="0" dirty="0" smtClean="0"/>
              <a:t> size</a:t>
            </a:r>
            <a:r>
              <a:rPr lang="en-US" b="0" baseline="0" dirty="0" smtClean="0"/>
              <a:t> to represent the quantity of deaths, and </a:t>
            </a:r>
            <a:r>
              <a:rPr lang="en-US" b="1" baseline="0" dirty="0" smtClean="0"/>
              <a:t>color hue</a:t>
            </a:r>
            <a:r>
              <a:rPr lang="en-US" b="0" baseline="0" dirty="0" smtClean="0"/>
              <a:t> as the category of cause of death.</a:t>
            </a:r>
            <a:endParaRPr lang="en-US" dirty="0" smtClean="0"/>
          </a:p>
          <a:p>
            <a:endParaRPr lang="en-US" dirty="0" smtClean="0"/>
          </a:p>
          <a:p>
            <a:r>
              <a:rPr lang="en-US" dirty="0" smtClean="0"/>
              <a:t>background info:</a:t>
            </a:r>
          </a:p>
          <a:p>
            <a:r>
              <a:rPr lang="en-US" dirty="0" smtClean="0"/>
              <a:t>She made extensive use of coxcombs to present reports on the nature and magnitude of the conditions of medical care in the Crimean War to Members of Parliament and civil servants who would have been unlikely to read or understand traditional statistical reports. In 1859, Nightingale was elected the first female member of the Royal Statistical Society. She later became an honorary member of the American Statistical Association.</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56</a:t>
            </a:fld>
            <a:endParaRPr lang="en-US"/>
          </a:p>
        </p:txBody>
      </p:sp>
    </p:spTree>
    <p:extLst>
      <p:ext uri="{BB962C8B-B14F-4D97-AF65-F5344CB8AC3E}">
        <p14:creationId xmlns:p14="http://schemas.microsoft.com/office/powerpoint/2010/main" val="29260435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last example, from 1300 years ago. These star charts are from </a:t>
            </a:r>
            <a:r>
              <a:rPr lang="en-US" dirty="0" smtClean="0"/>
              <a:t>the world's oldest complete preserved star atlas.</a:t>
            </a:r>
            <a:r>
              <a:rPr lang="en-US" baseline="0" dirty="0" smtClean="0"/>
              <a:t> Back before Europe was even a thing, Chinese astronomers used </a:t>
            </a:r>
            <a:r>
              <a:rPr lang="en-US" b="1" baseline="0" dirty="0" smtClean="0"/>
              <a:t>position</a:t>
            </a:r>
            <a:r>
              <a:rPr lang="en-US" b="0" baseline="0" dirty="0" smtClean="0"/>
              <a:t> to document locations of the stars, </a:t>
            </a:r>
            <a:r>
              <a:rPr lang="en-US" b="1" baseline="0" dirty="0" smtClean="0"/>
              <a:t>clustering</a:t>
            </a:r>
            <a:r>
              <a:rPr lang="en-US" b="0" baseline="0" dirty="0" smtClean="0"/>
              <a:t> of shapes and lines to represent constellations, and </a:t>
            </a:r>
            <a:r>
              <a:rPr lang="en-US" b="1" baseline="0" dirty="0" smtClean="0"/>
              <a:t>color hues</a:t>
            </a:r>
            <a:r>
              <a:rPr lang="en-US" b="0" baseline="0" dirty="0" smtClean="0"/>
              <a:t> to represent the categories of three different schools. </a:t>
            </a:r>
          </a:p>
          <a:p>
            <a:endParaRPr lang="en-US" b="0" baseline="0" dirty="0" smtClean="0"/>
          </a:p>
          <a:p>
            <a:r>
              <a:rPr lang="en-US" b="0" baseline="0" dirty="0" smtClean="0"/>
              <a:t>For over a thousand years, we have been using our intuition to describe what we’re seeing around us. Some of our most powerful successes have relied on perceptual psychology that we have have only understood in the last few decades. So, let’s bring together our ancient fascination with another recent scientific advance.</a:t>
            </a:r>
            <a:endParaRPr lang="en-US" dirty="0" smtClean="0"/>
          </a:p>
          <a:p>
            <a:endParaRPr lang="en-US" dirty="0" smtClean="0"/>
          </a:p>
          <a:p>
            <a:r>
              <a:rPr lang="en-US" dirty="0" smtClean="0"/>
              <a:t>background</a:t>
            </a:r>
            <a:r>
              <a:rPr lang="en-US" baseline="0" dirty="0" smtClean="0"/>
              <a:t> info:</a:t>
            </a:r>
            <a:endParaRPr lang="en-US" dirty="0" smtClean="0"/>
          </a:p>
          <a:p>
            <a:r>
              <a:rPr lang="en-US" dirty="0" smtClean="0"/>
              <a:t>"</a:t>
            </a:r>
            <a:r>
              <a:rPr lang="en-US" dirty="0" err="1" smtClean="0"/>
              <a:t>Dunhuang</a:t>
            </a:r>
            <a:r>
              <a:rPr lang="en-US" dirty="0" smtClean="0"/>
              <a:t> star map". Licensed under Public Domain via Wikimedia Commons - https://</a:t>
            </a:r>
            <a:r>
              <a:rPr lang="en-US" dirty="0" err="1" smtClean="0"/>
              <a:t>commons.wikimedia.org</a:t>
            </a:r>
            <a:r>
              <a:rPr lang="en-US" dirty="0" smtClean="0"/>
              <a:t>/wiki/</a:t>
            </a:r>
            <a:r>
              <a:rPr lang="en-US" dirty="0" err="1" smtClean="0"/>
              <a:t>File:Dunhuang_star_map.jpg</a:t>
            </a:r>
            <a:r>
              <a:rPr lang="en-US" dirty="0" smtClean="0"/>
              <a:t>#/media/</a:t>
            </a:r>
            <a:r>
              <a:rPr lang="en-US" dirty="0" err="1" smtClean="0"/>
              <a:t>File:Dunhuang_star_map.jpg</a:t>
            </a:r>
            <a:endParaRPr lang="en-US" dirty="0" smtClean="0"/>
          </a:p>
          <a:p>
            <a:endParaRPr lang="en-US" dirty="0" smtClean="0"/>
          </a:p>
          <a:p>
            <a:r>
              <a:rPr lang="en-US" dirty="0" smtClean="0"/>
              <a:t>This map was made around the year 700. Constellations of the three schools were distinguished with different colors: white, black and yellow for stars of Wu Xian, </a:t>
            </a:r>
            <a:r>
              <a:rPr lang="en-US" dirty="0" err="1" smtClean="0"/>
              <a:t>Gan</a:t>
            </a:r>
            <a:r>
              <a:rPr lang="en-US" dirty="0" smtClean="0"/>
              <a:t> De and Shi </a:t>
            </a:r>
            <a:r>
              <a:rPr lang="en-US" dirty="0" err="1" smtClean="0"/>
              <a:t>Shen</a:t>
            </a:r>
            <a:r>
              <a:rPr lang="en-US" dirty="0" smtClean="0"/>
              <a:t> respectively. The map provides a graphical verification of the star observations, and are part of a series of pictures on one of the </a:t>
            </a:r>
            <a:r>
              <a:rPr lang="en-US" dirty="0" err="1" smtClean="0"/>
              <a:t>Dunhuang</a:t>
            </a:r>
            <a:r>
              <a:rPr lang="en-US" dirty="0" smtClean="0"/>
              <a:t> manuscripts. The astronomy behind the map is explained in an educational resource posted on the website of the International </a:t>
            </a:r>
            <a:r>
              <a:rPr lang="en-US" dirty="0" err="1" smtClean="0"/>
              <a:t>Dunhuang</a:t>
            </a:r>
            <a:r>
              <a:rPr lang="en-US" dirty="0" smtClean="0"/>
              <a:t> Project, where much of the research on the map has been done. The </a:t>
            </a:r>
            <a:r>
              <a:rPr lang="en-US" dirty="0" err="1" smtClean="0"/>
              <a:t>Dunhuang</a:t>
            </a:r>
            <a:r>
              <a:rPr lang="en-US" dirty="0" smtClean="0"/>
              <a:t> Star map is to date the world's oldest complete preserved star atlas.</a:t>
            </a:r>
          </a:p>
          <a:p>
            <a:endParaRPr lang="en-US"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57</a:t>
            </a:fld>
            <a:endParaRPr lang="en-US"/>
          </a:p>
        </p:txBody>
      </p:sp>
    </p:spTree>
    <p:extLst>
      <p:ext uri="{BB962C8B-B14F-4D97-AF65-F5344CB8AC3E}">
        <p14:creationId xmlns:p14="http://schemas.microsoft.com/office/powerpoint/2010/main" val="14390460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Let’s talk about how we decide where to look for life in space….?</a:t>
            </a:r>
          </a:p>
          <a:p>
            <a:endParaRPr lang="en-US" baseline="0" dirty="0" smtClean="0"/>
          </a:p>
          <a:p>
            <a:r>
              <a:rPr lang="en-US" baseline="0" dirty="0" smtClean="0"/>
              <a:t>6 </a:t>
            </a:r>
            <a:r>
              <a:rPr lang="en-US" baseline="0" dirty="0" smtClean="0"/>
              <a:t>years ago, the Kepler Space Telescope was launched. (Telescope… IN SPACE!) By getting a telescope up out of the atmosphere, you get a much clearer image. So clear, in fact, that you can watch a distant star, see the color or intensity change slightly every so often, and figure out that it’s a planet changing the light that reaches </a:t>
            </a:r>
            <a:r>
              <a:rPr lang="en-US" baseline="0" dirty="0" err="1" smtClean="0"/>
              <a:t>Kepler</a:t>
            </a:r>
            <a:r>
              <a:rPr lang="en-US" baseline="0" dirty="0" smtClean="0"/>
              <a:t>. Earlier this year, astronomers announced </a:t>
            </a:r>
            <a:r>
              <a:rPr lang="en-US" baseline="0" dirty="0" err="1" smtClean="0"/>
              <a:t>Kepler</a:t>
            </a:r>
            <a:r>
              <a:rPr lang="en-US" baseline="0" dirty="0" smtClean="0"/>
              <a:t> has spotted 8 planets that might be hospitable to human life.</a:t>
            </a:r>
          </a:p>
          <a:p>
            <a:endParaRPr lang="en-US" dirty="0" smtClean="0"/>
          </a:p>
          <a:p>
            <a:r>
              <a:rPr lang="en-US" dirty="0" smtClean="0"/>
              <a:t>This data set has one row for each planet we think we have seen</a:t>
            </a:r>
            <a:r>
              <a:rPr lang="en-US" baseline="0" dirty="0" smtClean="0"/>
              <a:t> circling another star.</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58</a:t>
            </a:fld>
            <a:endParaRPr lang="en-US"/>
          </a:p>
        </p:txBody>
      </p:sp>
    </p:spTree>
    <p:extLst>
      <p:ext uri="{BB962C8B-B14F-4D97-AF65-F5344CB8AC3E}">
        <p14:creationId xmlns:p14="http://schemas.microsoft.com/office/powerpoint/2010/main" val="42659490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backup slides</a:t>
            </a:r>
          </a:p>
          <a:p>
            <a:r>
              <a:rPr lang="en-US" dirty="0" smtClean="0"/>
              <a:t>Visual system gives you a sense of order of magnitude quickly</a:t>
            </a:r>
            <a:r>
              <a:rPr lang="en-US" baseline="0" dirty="0" smtClean="0"/>
              <a:t> – not tens, not millions, but hundreds or thousands of candidate planets</a:t>
            </a:r>
          </a:p>
          <a:p>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59</a:t>
            </a:fld>
            <a:endParaRPr lang="en-US"/>
          </a:p>
        </p:txBody>
      </p:sp>
    </p:spTree>
    <p:extLst>
      <p:ext uri="{BB962C8B-B14F-4D97-AF65-F5344CB8AC3E}">
        <p14:creationId xmlns:p14="http://schemas.microsoft.com/office/powerpoint/2010/main" val="24746203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Clustering,</a:t>
            </a:r>
            <a:r>
              <a:rPr lang="en-US" baseline="0" dirty="0" smtClean="0"/>
              <a:t> color, color boundaries give pre-attentive sense of proportion</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60</a:t>
            </a:fld>
            <a:endParaRPr lang="en-US"/>
          </a:p>
        </p:txBody>
      </p:sp>
    </p:spTree>
    <p:extLst>
      <p:ext uri="{BB962C8B-B14F-4D97-AF65-F5344CB8AC3E}">
        <p14:creationId xmlns:p14="http://schemas.microsoft.com/office/powerpoint/2010/main" val="41109770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Position reveals</a:t>
            </a:r>
            <a:r>
              <a:rPr lang="en-US" baseline="0" dirty="0" smtClean="0"/>
              <a:t> more clustering… why are the planets arranged like this?</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61</a:t>
            </a:fld>
            <a:endParaRPr lang="en-US"/>
          </a:p>
        </p:txBody>
      </p:sp>
    </p:spTree>
    <p:extLst>
      <p:ext uri="{BB962C8B-B14F-4D97-AF65-F5344CB8AC3E}">
        <p14:creationId xmlns:p14="http://schemas.microsoft.com/office/powerpoint/2010/main" val="30454458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the camera inside </a:t>
            </a:r>
            <a:r>
              <a:rPr lang="en-US" dirty="0" err="1" smtClean="0"/>
              <a:t>Kepler</a:t>
            </a:r>
            <a:r>
              <a:rPr lang="en-US" dirty="0" smtClean="0"/>
              <a:t> looks like</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62</a:t>
            </a:fld>
            <a:endParaRPr lang="en-US"/>
          </a:p>
        </p:txBody>
      </p:sp>
    </p:spTree>
    <p:extLst>
      <p:ext uri="{BB962C8B-B14F-4D97-AF65-F5344CB8AC3E}">
        <p14:creationId xmlns:p14="http://schemas.microsoft.com/office/powerpoint/2010/main" val="33053809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Thousands</a:t>
            </a:r>
            <a:r>
              <a:rPr lang="en-US" baseline="0" dirty="0" smtClean="0"/>
              <a:t> of candidates, 8 goldilocks, but this is the only part of the sky we have looked at with </a:t>
            </a:r>
            <a:r>
              <a:rPr lang="en-US" baseline="0" dirty="0" err="1" smtClean="0"/>
              <a:t>Kepler</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63</a:t>
            </a:fld>
            <a:endParaRPr lang="en-US"/>
          </a:p>
        </p:txBody>
      </p:sp>
    </p:spTree>
    <p:extLst>
      <p:ext uri="{BB962C8B-B14F-4D97-AF65-F5344CB8AC3E}">
        <p14:creationId xmlns:p14="http://schemas.microsoft.com/office/powerpoint/2010/main" val="517495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Goldilocks</a:t>
            </a:r>
            <a:r>
              <a:rPr lang="en-US" baseline="0" dirty="0" smtClean="0"/>
              <a:t> scatter</a:t>
            </a:r>
            <a:r>
              <a:rPr lang="en-US" baseline="0" dirty="0" smtClean="0"/>
              <a:t>.</a:t>
            </a:r>
          </a:p>
          <a:p>
            <a:endParaRPr lang="en-US" baseline="0" dirty="0" smtClean="0"/>
          </a:p>
          <a:p>
            <a:pPr defTabSz="931774">
              <a:lnSpc>
                <a:spcPct val="100000"/>
              </a:lnSpc>
              <a:spcAft>
                <a:spcPts val="0"/>
              </a:spcAft>
              <a:defRPr/>
            </a:pPr>
            <a:r>
              <a:rPr lang="en-US" dirty="0" smtClean="0"/>
              <a:t>Let’s pause and reflect on what just happened. We</a:t>
            </a:r>
            <a:r>
              <a:rPr lang="en-US" baseline="0" dirty="0" smtClean="0"/>
              <a:t> used color hue, color intensity, clustering, boundary detection, position, shape, and size to understand data from a telescope (in SPACE). We went back and forth between making intuitive, visual sense and cognitive processing. One informed the other.</a:t>
            </a:r>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What makes this science so COOL to me is that data visualization opens the funnel for how much information that humanity can actually USE. As a species, we have more information available than ever, and we—you and I—are bringing the world the technology that lets us access that information meaningfully and purposefully.</a:t>
            </a:r>
          </a:p>
          <a:p>
            <a:pPr defTabSz="931774">
              <a:lnSpc>
                <a:spcPct val="100000"/>
              </a:lnSpc>
              <a:spcAft>
                <a:spcPts val="0"/>
              </a:spcAft>
              <a:defRPr/>
            </a:pPr>
            <a:endParaRPr lang="en-US" dirty="0" smtClean="0"/>
          </a:p>
          <a:p>
            <a:pPr defTabSz="931774">
              <a:lnSpc>
                <a:spcPct val="100000"/>
              </a:lnSpc>
              <a:spcAft>
                <a:spcPts val="0"/>
              </a:spcAft>
              <a:defRPr/>
            </a:pPr>
            <a:r>
              <a:rPr lang="en-US" dirty="0" smtClean="0"/>
              <a:t>Of</a:t>
            </a:r>
            <a:r>
              <a:rPr lang="en-US" baseline="0" dirty="0" smtClean="0"/>
              <a:t> course, this is not a one-time activity. Data is constantly coming into being, changing, growing. Our interests and needs are changing and growing.</a:t>
            </a:r>
          </a:p>
          <a:p>
            <a:r>
              <a:rPr lang="en-US" baseline="0" dirty="0" smtClean="0"/>
              <a:t> </a:t>
            </a:r>
            <a:r>
              <a:rPr lang="en-US" baseline="0" dirty="0" smtClean="0"/>
              <a:t>Candidates above the Minimum Orbit line might be in the Goldilocks zone.</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64</a:t>
            </a:fld>
            <a:endParaRPr lang="en-US"/>
          </a:p>
        </p:txBody>
      </p:sp>
    </p:spTree>
    <p:extLst>
      <p:ext uri="{BB962C8B-B14F-4D97-AF65-F5344CB8AC3E}">
        <p14:creationId xmlns:p14="http://schemas.microsoft.com/office/powerpoint/2010/main" val="16091822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1869, Charles Minard created this </a:t>
            </a:r>
            <a:r>
              <a:rPr lang="en-US" baseline="0" dirty="0" smtClean="0"/>
              <a:t>data visualization; it’s now one of the most famous examples cited by viz experts. On one sheet, it explains the beginning of the end for the French Empire and it’s leader, Napoleon. Let me add a little context.</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65</a:t>
            </a:fld>
            <a:endParaRPr lang="en-US"/>
          </a:p>
        </p:txBody>
      </p:sp>
    </p:spTree>
    <p:extLst>
      <p:ext uri="{BB962C8B-B14F-4D97-AF65-F5344CB8AC3E}">
        <p14:creationId xmlns:p14="http://schemas.microsoft.com/office/powerpoint/2010/main" val="3578300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You learn through projects, not tutorials. Pick a project, then learn the tools you need to complete it. A common question I hear about learning to code or get started in data visualization is “What language/tools/software should I learn?” The answer to that question is always “What are you trying to do?” Depending on the specific thing you want to do (analyze a data set? create a bar chart? scrape a website?), the tools and languages and programs will change. So I think it’s super important to remember that the project determines the tools, and it’s also how you learn. One more piece of advice: even if you feel stuck and frustrated, if you struggle for hours and feel like you’re not making progress, don’t worry: YOU ARE LEARNING. Take a look at Make It Stick: The Science of Successful Learning if you want evidence that the best way to learn is through the repeated struggle to solve problems by ourselves.</a:t>
            </a:r>
          </a:p>
          <a:p>
            <a:endParaRPr lang="en-US" sz="1100" dirty="0"/>
          </a:p>
          <a:p>
            <a:r>
              <a:rPr lang="en-US" sz="1100" dirty="0"/>
              <a:t>Try to always do something specific and unique to the data you are working with. Ask the question: What is something that could ONLY be done with this information? Let the answer guide you. Many of my favorite and most fulfilling projects have been exploiting the uniqueness of the data to do something no one has done before.</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2:19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75910648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1801, France looked</a:t>
            </a:r>
            <a:r>
              <a:rPr lang="en-US" baseline="0" dirty="0" smtClean="0"/>
              <a:t> about like this, which is what it looks like today. In 1804, Napoleon Bonaparte became the Emperor of the French and started a decade-long campaign of expansion. By 1812, thanks to an aggressive military campaign, the French Empire looked like this.</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66</a:t>
            </a:fld>
            <a:endParaRPr lang="en-US"/>
          </a:p>
        </p:txBody>
      </p:sp>
    </p:spTree>
    <p:extLst>
      <p:ext uri="{BB962C8B-B14F-4D97-AF65-F5344CB8AC3E}">
        <p14:creationId xmlns:p14="http://schemas.microsoft.com/office/powerpoint/2010/main" val="31890955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at the height</a:t>
            </a:r>
            <a:r>
              <a:rPr lang="en-US" baseline="0" dirty="0" smtClean="0"/>
              <a:t> of his power, Napoleon wanted to score a decisive victory over Russia by taking his army to Moscow (CLICK). This turned out to be a profound mistake, and the reason why France looks like this today.</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67</a:t>
            </a:fld>
            <a:endParaRPr lang="en-US"/>
          </a:p>
        </p:txBody>
      </p:sp>
    </p:spTree>
    <p:extLst>
      <p:ext uri="{BB962C8B-B14F-4D97-AF65-F5344CB8AC3E}">
        <p14:creationId xmlns:p14="http://schemas.microsoft.com/office/powerpoint/2010/main" val="37450505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back to the viz. </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68</a:t>
            </a:fld>
            <a:endParaRPr lang="en-US"/>
          </a:p>
        </p:txBody>
      </p:sp>
    </p:spTree>
    <p:extLst>
      <p:ext uri="{BB962C8B-B14F-4D97-AF65-F5344CB8AC3E}">
        <p14:creationId xmlns:p14="http://schemas.microsoft.com/office/powerpoint/2010/main" val="11282063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June 1812, Napoleon assembled his massive army in Poland and headed east toward Moscow, as shown by the thick, orange line. Over the next several months, brutal and efficient Russian tactics deprived the French a supply line, and the French numbers steadily dwindled. These losses are reflected in the orange line: it gets thinner and thinner as they march from left to right, west to east. When the French finally reached Moscow, over at the right edge of the drawing, Napoleon found no army there to fight. The Russians had abandoned and burned their own capital. Napoleon had no one he could force to surrender, and he still did not find the decisive win he needed.</a:t>
            </a:r>
          </a:p>
          <a:p>
            <a:r>
              <a:rPr lang="en-US" baseline="0" dirty="0" smtClean="0"/>
              <a:t>By now, it was September, and the harsh Russian winter set in. Napoleon was forced to turn back. But the return trip—the heavy black line from Moscow back to Poland—was doubly cursed. In addition to ongoing Russian attacks, there was the deadly cold, the temperature line graph along the bottom reads from right to left, mapping temperatures to location. We can see the temperature reaches a low of -37 degrees Celsius in </a:t>
            </a:r>
            <a:r>
              <a:rPr lang="en-US" baseline="0" dirty="0" err="1" smtClean="0"/>
              <a:t>Маладзечна</a:t>
            </a:r>
            <a:r>
              <a:rPr lang="en-US" baseline="0" dirty="0" smtClean="0"/>
              <a:t> (</a:t>
            </a:r>
            <a:r>
              <a:rPr lang="en-US" baseline="0" dirty="0" err="1" smtClean="0"/>
              <a:t>Maladzechna</a:t>
            </a:r>
            <a:r>
              <a:rPr lang="en-US" baseline="0" dirty="0" smtClean="0"/>
              <a:t>). The black line shows the staggering loss of life, grows thinner from east to west. Nearly all the French soldiers were killed, and Napoleon did not deliver any major victory. This effectively ended a campaign of expansion and started the decline of the French empire.</a:t>
            </a:r>
          </a:p>
          <a:p>
            <a:endParaRPr lang="en-US" baseline="0" dirty="0" smtClean="0"/>
          </a:p>
          <a:p>
            <a:r>
              <a:rPr lang="en-US" baseline="0" dirty="0" smtClean="0"/>
              <a:t>This entire story is captured in this early masterwork in data viz. Minard skillfully combined position, color, line width, and thoughtful labels In one view to tell a story of troop strength; distance; temperature; location and direction of travel; and date—and ultimately a story of hubris.</a:t>
            </a:r>
          </a:p>
        </p:txBody>
      </p:sp>
      <p:sp>
        <p:nvSpPr>
          <p:cNvPr id="4" name="Slide Number Placeholder 3"/>
          <p:cNvSpPr>
            <a:spLocks noGrp="1"/>
          </p:cNvSpPr>
          <p:nvPr>
            <p:ph type="sldNum" sz="quarter" idx="10"/>
          </p:nvPr>
        </p:nvSpPr>
        <p:spPr/>
        <p:txBody>
          <a:bodyPr/>
          <a:lstStyle/>
          <a:p>
            <a:fld id="{6F8770C4-B9B5-4DF3-9FC0-2B71F405F633}" type="slidenum">
              <a:rPr lang="en-US" smtClean="0"/>
              <a:t>69</a:t>
            </a:fld>
            <a:endParaRPr lang="en-US"/>
          </a:p>
        </p:txBody>
      </p:sp>
    </p:spTree>
    <p:extLst>
      <p:ext uri="{BB962C8B-B14F-4D97-AF65-F5344CB8AC3E}">
        <p14:creationId xmlns:p14="http://schemas.microsoft.com/office/powerpoint/2010/main" val="25044951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CC7B7383-CDB9-4E33-891D-9CD436112A9E}" type="slidenum">
              <a:rPr lang="en-US" smtClean="0"/>
              <a:pPr/>
              <a:t>70</a:t>
            </a:fld>
            <a:endParaRPr lang="en-US" smtClean="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r>
              <a:rPr lang="en-US" baseline="0" dirty="0" smtClean="0"/>
              <a:t>At Tableau, we call the process of seeing and understanding data the Cycle of Visual Analysis, and we like to draw it like this. It is NOT linear, but jumps around. This cycle is more like a CONVERSATION than a flow of data through a process pipeline. It follows twists and turns as our understanding of the data grows. It’s important that our tools stay OUT of the WAY of this conversation, so it can proceed between people and their data.</a:t>
            </a:r>
          </a:p>
        </p:txBody>
      </p:sp>
    </p:spTree>
    <p:extLst>
      <p:ext uri="{BB962C8B-B14F-4D97-AF65-F5344CB8AC3E}">
        <p14:creationId xmlns:p14="http://schemas.microsoft.com/office/powerpoint/2010/main" val="301652661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0000"/>
              </a:lnSpc>
              <a:spcAft>
                <a:spcPts val="0"/>
              </a:spcAft>
              <a:defRPr/>
            </a:pPr>
            <a:r>
              <a:rPr lang="en-US" dirty="0" smtClean="0"/>
              <a:t>INCREMENTAL (Principle</a:t>
            </a:r>
            <a:r>
              <a:rPr lang="en-US" baseline="0" dirty="0" smtClean="0"/>
              <a:t> #1)</a:t>
            </a:r>
            <a:endParaRPr lang="en-US" dirty="0" smtClean="0"/>
          </a:p>
          <a:p>
            <a:pPr defTabSz="931774">
              <a:lnSpc>
                <a:spcPct val="100000"/>
              </a:lnSpc>
              <a:spcAft>
                <a:spcPts val="0"/>
              </a:spcAft>
              <a:defRPr/>
            </a:pPr>
            <a:endParaRPr lang="en-US" dirty="0" smtClean="0"/>
          </a:p>
          <a:p>
            <a:pPr defTabSz="931774">
              <a:lnSpc>
                <a:spcPct val="100000"/>
              </a:lnSpc>
              <a:spcAft>
                <a:spcPts val="0"/>
              </a:spcAft>
              <a:defRPr/>
            </a:pPr>
            <a:r>
              <a:rPr lang="en-US" dirty="0" smtClean="0"/>
              <a:t>The first is that conversations are incremental. When we talk to each other, each sentence</a:t>
            </a:r>
            <a:r>
              <a:rPr lang="en-US" baseline="0" dirty="0" smtClean="0"/>
              <a:t> and idea builds on what came before it. </a:t>
            </a:r>
            <a:r>
              <a:rPr lang="en-US" dirty="0" smtClean="0"/>
              <a:t>Tableau </a:t>
            </a:r>
            <a:r>
              <a:rPr lang="en-US" baseline="0" dirty="0" smtClean="0"/>
              <a:t>drag and drop interface supports this kind of INCREMENTAL conversation. As I ask one question, I get an answer. The answer to my next question is often just a drag or two away.</a:t>
            </a:r>
            <a:endParaRPr lang="en-US" dirty="0" smtClean="0"/>
          </a:p>
        </p:txBody>
      </p:sp>
      <p:sp>
        <p:nvSpPr>
          <p:cNvPr id="4" name="Slide Number Placeholder 3"/>
          <p:cNvSpPr>
            <a:spLocks noGrp="1"/>
          </p:cNvSpPr>
          <p:nvPr>
            <p:ph type="sldNum" sz="quarter" idx="10"/>
          </p:nvPr>
        </p:nvSpPr>
        <p:spPr/>
        <p:txBody>
          <a:bodyPr/>
          <a:lstStyle/>
          <a:p>
            <a:fld id="{64113F26-2BED-41DA-A7BD-A640619CBFE7}" type="slidenum">
              <a:rPr lang="en-US" smtClean="0"/>
              <a:pPr/>
              <a:t>71</a:t>
            </a:fld>
            <a:endParaRPr lang="en-US"/>
          </a:p>
        </p:txBody>
      </p:sp>
    </p:spTree>
    <p:extLst>
      <p:ext uri="{BB962C8B-B14F-4D97-AF65-F5344CB8AC3E}">
        <p14:creationId xmlns:p14="http://schemas.microsoft.com/office/powerpoint/2010/main" val="36069188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p>
            <a:fld id="{EAF52C83-9E87-488F-AA72-D7BBDFDDFD78}" type="slidenum">
              <a:rPr lang="en-US" smtClean="0"/>
              <a:pPr/>
              <a:t>72</a:t>
            </a:fld>
            <a:endParaRPr lang="en-US" smtClean="0"/>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p:spPr>
        <p:txBody>
          <a:bodyPr/>
          <a:lstStyle/>
          <a:p>
            <a:r>
              <a:rPr lang="en-US" sz="1200" dirty="0"/>
              <a:t>EXPRESSIVE (Principle #2)</a:t>
            </a:r>
          </a:p>
          <a:p>
            <a:endParaRPr lang="en-US" sz="1200" dirty="0"/>
          </a:p>
          <a:p>
            <a:r>
              <a:rPr lang="en-US" sz="1200" dirty="0"/>
              <a:t>A conversation among people is expressive, and a conversation with data should be the same. You may be looking at something as mundane as the travel of consultants, and it is still important that you can shape that data in a way that you can connect to. The expressiveness of data is no less important than the expressiveness of art. Imagine if all creativity had to be channeled only through words, or only through painting or music… </a:t>
            </a:r>
          </a:p>
          <a:p>
            <a:endParaRPr lang="en-US" sz="1200" dirty="0"/>
          </a:p>
          <a:p>
            <a:r>
              <a:rPr lang="en-US" sz="1200" dirty="0"/>
              <a:t>Who would picture the Belarusian meat industry with whimsical icons and the title </a:t>
            </a:r>
            <a:r>
              <a:rPr lang="en-US" sz="1200" dirty="0" err="1"/>
              <a:t>Molchanie</a:t>
            </a:r>
            <a:r>
              <a:rPr lang="en-US" sz="1200" dirty="0"/>
              <a:t> </a:t>
            </a:r>
            <a:r>
              <a:rPr lang="en-US" sz="1200" dirty="0" err="1"/>
              <a:t>yagniat</a:t>
            </a:r>
            <a:r>
              <a:rPr lang="en-US" sz="1200" dirty="0"/>
              <a:t>—Silence of the Lambs? Or that an entire season of a sports league’s games could be painted like some abstract bar codes? Something as rich and expressive as the world’s data needs an expressive palette to represent it.</a:t>
            </a:r>
          </a:p>
        </p:txBody>
      </p:sp>
    </p:spTree>
    <p:extLst>
      <p:ext uri="{BB962C8B-B14F-4D97-AF65-F5344CB8AC3E}">
        <p14:creationId xmlns:p14="http://schemas.microsoft.com/office/powerpoint/2010/main" val="15200225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99CA1033-D2FD-4A0E-A5B7-D9D578257275}" type="slidenum">
              <a:rPr lang="en-US" smtClean="0"/>
              <a:pPr/>
              <a:t>73</a:t>
            </a:fld>
            <a:endParaRPr lang="en-US" smtClean="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p:spPr>
        <p:txBody>
          <a:bodyPr/>
          <a:lstStyle/>
          <a:p>
            <a:pPr defTabSz="931774">
              <a:lnSpc>
                <a:spcPct val="100000"/>
              </a:lnSpc>
              <a:spcAft>
                <a:spcPts val="0"/>
              </a:spcAft>
              <a:defRPr/>
            </a:pPr>
            <a:r>
              <a:rPr lang="en-US" sz="1400" dirty="0">
                <a:solidFill>
                  <a:schemeClr val="bg1">
                    <a:lumMod val="10000"/>
                  </a:schemeClr>
                </a:solidFill>
              </a:rPr>
              <a:t>UNIFIED (Principle #3)</a:t>
            </a:r>
          </a:p>
          <a:p>
            <a:pPr defTabSz="931774">
              <a:lnSpc>
                <a:spcPct val="100000"/>
              </a:lnSpc>
              <a:spcAft>
                <a:spcPts val="0"/>
              </a:spcAft>
              <a:defRPr/>
            </a:pPr>
            <a:endParaRPr lang="en-US" sz="1400" dirty="0">
              <a:solidFill>
                <a:schemeClr val="bg1">
                  <a:lumMod val="10000"/>
                </a:schemeClr>
              </a:solidFill>
            </a:endParaRPr>
          </a:p>
          <a:p>
            <a:pPr defTabSz="931774">
              <a:lnSpc>
                <a:spcPct val="100000"/>
              </a:lnSpc>
              <a:spcAft>
                <a:spcPts val="0"/>
              </a:spcAft>
              <a:defRPr/>
            </a:pPr>
            <a:r>
              <a:rPr lang="en-US" sz="1400" dirty="0">
                <a:solidFill>
                  <a:schemeClr val="bg1">
                    <a:lumMod val="10000"/>
                  </a:schemeClr>
                </a:solidFill>
              </a:rPr>
              <a:t>A conversation also needs to get to the heart of its topic. For data, this means that you converse directly with the database. All the give and take of a data conversation, all the expressive views—all of this is loaded directly on </a:t>
            </a:r>
            <a:r>
              <a:rPr lang="en-US" sz="1400" dirty="0" err="1">
                <a:solidFill>
                  <a:schemeClr val="bg1">
                    <a:lumMod val="10000"/>
                  </a:schemeClr>
                </a:solidFill>
              </a:rPr>
              <a:t>tthe</a:t>
            </a:r>
            <a:r>
              <a:rPr lang="en-US" sz="1400" dirty="0">
                <a:solidFill>
                  <a:schemeClr val="bg1">
                    <a:lumMod val="10000"/>
                  </a:schemeClr>
                </a:solidFill>
              </a:rPr>
              <a:t> underlying data, whether it is an immense server farm or a small text file. Again, Tableau is not some intermediary, trying to force its way into the middle of a discussion. We help the conversation and get out of the way.</a:t>
            </a:r>
            <a:endParaRPr lang="en-US" sz="1600" dirty="0">
              <a:solidFill>
                <a:schemeClr val="bg1">
                  <a:lumMod val="10000"/>
                </a:schemeClr>
              </a:solidFill>
            </a:endParaRPr>
          </a:p>
          <a:p>
            <a:endParaRPr lang="en-US" sz="1300" dirty="0">
              <a:solidFill>
                <a:schemeClr val="bg1">
                  <a:lumMod val="10000"/>
                </a:schemeClr>
              </a:solidFill>
            </a:endParaRPr>
          </a:p>
        </p:txBody>
      </p:sp>
    </p:spTree>
    <p:extLst>
      <p:ext uri="{BB962C8B-B14F-4D97-AF65-F5344CB8AC3E}">
        <p14:creationId xmlns:p14="http://schemas.microsoft.com/office/powerpoint/2010/main" val="386820005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p>
            <a:fld id="{7CF2012A-28BA-402C-8A5E-B6782C62BCAE}" type="slidenum">
              <a:rPr lang="en-US" smtClean="0"/>
              <a:pPr/>
              <a:t>74</a:t>
            </a:fld>
            <a:endParaRPr lang="en-US" smtClean="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p:spPr>
        <p:txBody>
          <a:bodyPr/>
          <a:lstStyle/>
          <a:p>
            <a:pPr defTabSz="931774">
              <a:lnSpc>
                <a:spcPct val="100000"/>
              </a:lnSpc>
              <a:spcAft>
                <a:spcPts val="0"/>
              </a:spcAft>
              <a:defRPr/>
            </a:pPr>
            <a:r>
              <a:rPr lang="en-US" sz="1200" dirty="0">
                <a:solidFill>
                  <a:schemeClr val="bg1">
                    <a:lumMod val="10000"/>
                  </a:schemeClr>
                </a:solidFill>
              </a:rPr>
              <a:t>DIRECT (Principle #4)</a:t>
            </a:r>
          </a:p>
          <a:p>
            <a:pPr defTabSz="931774">
              <a:lnSpc>
                <a:spcPct val="100000"/>
              </a:lnSpc>
              <a:spcAft>
                <a:spcPts val="0"/>
              </a:spcAft>
              <a:defRPr/>
            </a:pPr>
            <a:endParaRPr lang="en-US" sz="1200" dirty="0">
              <a:solidFill>
                <a:schemeClr val="bg1">
                  <a:lumMod val="10000"/>
                </a:schemeClr>
              </a:solidFill>
            </a:endParaRPr>
          </a:p>
          <a:p>
            <a:pPr eaLnBrk="1" hangingPunct="1"/>
            <a:r>
              <a:rPr lang="en-US" sz="1200" dirty="0">
                <a:solidFill>
                  <a:schemeClr val="bg1">
                    <a:lumMod val="10000"/>
                  </a:schemeClr>
                </a:solidFill>
              </a:rPr>
              <a:t>Finally, one thing we haven’t talked about much today is that Tableau gives our users an interactive surface. We are not just creating static data visualizations that our users can see, but live views that support tooltips, highlighting, filtering… ways to reach out and touch the data and ask it questions without even dragging and dropping.</a:t>
            </a:r>
          </a:p>
        </p:txBody>
      </p:sp>
    </p:spTree>
    <p:extLst>
      <p:ext uri="{BB962C8B-B14F-4D97-AF65-F5344CB8AC3E}">
        <p14:creationId xmlns:p14="http://schemas.microsoft.com/office/powerpoint/2010/main" val="14642023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dirty="0" smtClean="0"/>
              <a:t>Before</a:t>
            </a:r>
            <a:r>
              <a:rPr lang="en-US" baseline="0" dirty="0" smtClean="0"/>
              <a:t> we wrap up, I wanted to talk a little about the history that got us here, too. Humanity has long used tools before having the science to explain why they work. We used fire and the wheel for millennia before we understood exothermic chemical reactions or physical laws. So let’s step back in time before we studied pre-attentive attributes and the counting center in the brain.</a:t>
            </a:r>
            <a:endParaRPr lang="en-US" dirty="0" smtClean="0"/>
          </a:p>
          <a:p>
            <a:endParaRPr lang="en-US" dirty="0" smtClean="0"/>
          </a:p>
          <a:p>
            <a:r>
              <a:rPr lang="en-US" dirty="0" smtClean="0"/>
              <a:t>Over</a:t>
            </a:r>
            <a:r>
              <a:rPr lang="en-US" baseline="0" dirty="0" smtClean="0"/>
              <a:t> </a:t>
            </a:r>
            <a:r>
              <a:rPr lang="en-US" baseline="0" dirty="0" smtClean="0"/>
              <a:t>500 years ago, white men from Europe arrived in the Marshall Islands, in Micronesia, in the middle of the Pacific Ocean. The Marshall Islands are miles from each other. Standing on the shore, all you can see is ocean. Yet the Marshallese navigators would climb into canoes and paddle without error from one island to another. They didn’t use paper maps, compasses, sextants, or even the stars to guide their way. </a:t>
            </a:r>
          </a:p>
          <a:p>
            <a:endParaRPr lang="en-US" baseline="0" dirty="0" smtClean="0"/>
          </a:p>
          <a:p>
            <a:pPr defTabSz="931774">
              <a:lnSpc>
                <a:spcPct val="100000"/>
              </a:lnSpc>
              <a:spcAft>
                <a:spcPts val="0"/>
              </a:spcAft>
              <a:defRPr/>
            </a:pPr>
            <a:r>
              <a:rPr lang="en-US" baseline="0" dirty="0" smtClean="0"/>
              <a:t>To the white men, this was nothing short of magic. Over time, we learned from these navigators that when they knelt in the front of their canoes they could see and feel the shape of the ocean. The interference patterns of the waves, rocking the boat carried the secrets of the currents as they shifted through the islands and the way the water would deflect off the long, submerged slopes of the island shores.</a:t>
            </a:r>
          </a:p>
          <a:p>
            <a:pPr defTabSz="931774">
              <a:lnSpc>
                <a:spcPct val="100000"/>
              </a:lnSpc>
              <a:spcAft>
                <a:spcPts val="0"/>
              </a:spcAft>
              <a:defRPr/>
            </a:pPr>
            <a:endParaRPr lang="en-US" baseline="0" dirty="0" smtClean="0"/>
          </a:p>
          <a:p>
            <a:pPr defTabSz="931774">
              <a:lnSpc>
                <a:spcPct val="100000"/>
              </a:lnSpc>
              <a:spcAft>
                <a:spcPts val="0"/>
              </a:spcAft>
              <a:defRPr/>
            </a:pPr>
            <a:r>
              <a:rPr lang="en-US" baseline="0" dirty="0" smtClean="0"/>
              <a:t>How did these navigators learn their techniques? In part, through practice, no doubt. But they also used data visualization.</a:t>
            </a:r>
            <a:endParaRPr lang="en-US" dirty="0" smtClean="0"/>
          </a:p>
        </p:txBody>
      </p:sp>
      <p:sp>
        <p:nvSpPr>
          <p:cNvPr id="4" name="Slide Number Placeholder 3"/>
          <p:cNvSpPr>
            <a:spLocks noGrp="1"/>
          </p:cNvSpPr>
          <p:nvPr>
            <p:ph type="sldNum" sz="quarter" idx="10"/>
          </p:nvPr>
        </p:nvSpPr>
        <p:spPr/>
        <p:txBody>
          <a:bodyPr/>
          <a:lstStyle/>
          <a:p>
            <a:fld id="{6F8770C4-B9B5-4DF3-9FC0-2B71F405F633}" type="slidenum">
              <a:rPr lang="en-US" smtClean="0"/>
              <a:t>75</a:t>
            </a:fld>
            <a:endParaRPr lang="en-US"/>
          </a:p>
        </p:txBody>
      </p:sp>
    </p:spTree>
    <p:extLst>
      <p:ext uri="{BB962C8B-B14F-4D97-AF65-F5344CB8AC3E}">
        <p14:creationId xmlns:p14="http://schemas.microsoft.com/office/powerpoint/2010/main" val="4274221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baseline="0" dirty="0" smtClean="0"/>
              <a:t>One person of note is </a:t>
            </a:r>
            <a:r>
              <a:rPr lang="en-US" dirty="0" smtClean="0"/>
              <a:t>my manager, Dr. </a:t>
            </a:r>
            <a:r>
              <a:rPr lang="en-US" baseline="0" dirty="0" smtClean="0"/>
              <a:t>Jock Mackinlay, who actually helped </a:t>
            </a:r>
            <a:r>
              <a:rPr lang="en-US" i="1" baseline="0" dirty="0" smtClean="0"/>
              <a:t>invent</a:t>
            </a:r>
            <a:r>
              <a:rPr lang="en-US" baseline="0" dirty="0" smtClean="0"/>
              <a:t> the field of computerized Information Visualization 30 years ago at Xerox PARC.</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4:18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4974684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display,</a:t>
            </a:r>
            <a:r>
              <a:rPr lang="en-US" baseline="0" dirty="0" smtClean="0"/>
              <a:t> from the Museum of Science in Boston shows a stick map. Built from coconut fiber and rocks or shells, it is a TEACHING TOOL. This map represents a fictitious set of water movement through a made-up set of islands. In other words, this is sample data (or INTERNAL: the SUPERSTORE of the Marshall Islands). This curve here represents the current coming from the right there are three other curves representing more currents from other directions. These four rocks represent islands.</a:t>
            </a:r>
          </a:p>
          <a:p>
            <a:endParaRPr lang="en-US" baseline="0" dirty="0" smtClean="0"/>
          </a:p>
          <a:p>
            <a:r>
              <a:rPr lang="en-US" baseline="0" dirty="0" smtClean="0"/>
              <a:t>Accomplished navigators used tools like this one to teach the principles of Marshallese navigation to their apprentices.</a:t>
            </a:r>
            <a:endParaRPr lang="en-US" dirty="0"/>
          </a:p>
        </p:txBody>
      </p:sp>
      <p:sp>
        <p:nvSpPr>
          <p:cNvPr id="4" name="Slide Number Placeholder 3"/>
          <p:cNvSpPr>
            <a:spLocks noGrp="1"/>
          </p:cNvSpPr>
          <p:nvPr>
            <p:ph type="sldNum" sz="quarter" idx="10"/>
          </p:nvPr>
        </p:nvSpPr>
        <p:spPr/>
        <p:txBody>
          <a:bodyPr/>
          <a:lstStyle/>
          <a:p>
            <a:fld id="{6F8770C4-B9B5-4DF3-9FC0-2B71F405F633}" type="slidenum">
              <a:rPr lang="en-US" smtClean="0"/>
              <a:t>76</a:t>
            </a:fld>
            <a:endParaRPr lang="en-US"/>
          </a:p>
        </p:txBody>
      </p:sp>
    </p:spTree>
    <p:extLst>
      <p:ext uri="{BB962C8B-B14F-4D97-AF65-F5344CB8AC3E}">
        <p14:creationId xmlns:p14="http://schemas.microsoft.com/office/powerpoint/2010/main" val="379894143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smtClean="0"/>
              <a:t>complete stick map might</a:t>
            </a:r>
            <a:r>
              <a:rPr lang="en-US" baseline="0" dirty="0" smtClean="0"/>
              <a:t> look like this. What’s most interesting is that these complex data visualizations were often NOT shared among navigators. They were reference tools created by a navigator for personal use. I suspect that once someone created the first one of these, someone else noticed it and said, “Hey, what’s that you got there?” And the idea spread from island to island… (Or INTERNAL: I think this was the first example of Land and Expand.)</a:t>
            </a:r>
            <a:endParaRPr lang="en-US" dirty="0" smtClean="0"/>
          </a:p>
          <a:p>
            <a:endParaRPr lang="en-US" dirty="0" smtClean="0"/>
          </a:p>
          <a:p>
            <a:r>
              <a:rPr lang="en-US" dirty="0" smtClean="0"/>
              <a:t>But</a:t>
            </a:r>
            <a:r>
              <a:rPr lang="en-US" baseline="0" dirty="0" smtClean="0"/>
              <a:t> now, today, we don’t just have charts and graphs--we have the science behind them. We have started to unlock the principles of perception and cognition so we can apply them in new ways. When humanity unlocked the science behind f</a:t>
            </a:r>
            <a:r>
              <a:rPr lang="en-US" dirty="0" smtClean="0"/>
              <a:t>ire</a:t>
            </a:r>
            <a:r>
              <a:rPr lang="en-US" baseline="0" dirty="0" smtClean="0"/>
              <a:t> and the wheel, we learned to harness chemistry and physics in new ways, and we revolutionized the world with steam engines, internal combustion vehicles, and more. Humanity is at the dawn of a new revolution now, and we are the team putting the beautiful science of data visualization into the hands of millions of users.</a:t>
            </a:r>
          </a:p>
          <a:p>
            <a:endParaRPr lang="en-US" baseline="0" dirty="0" smtClean="0"/>
          </a:p>
          <a:p>
            <a:r>
              <a:rPr lang="en-US" baseline="0" dirty="0" smtClean="0"/>
              <a:t>I’m excited to see where you take all of us next.</a:t>
            </a:r>
            <a:r>
              <a:rPr lang="en-US" dirty="0" smtClean="0"/>
              <a:t> </a:t>
            </a:r>
          </a:p>
        </p:txBody>
      </p:sp>
      <p:sp>
        <p:nvSpPr>
          <p:cNvPr id="4" name="Slide Number Placeholder 3"/>
          <p:cNvSpPr>
            <a:spLocks noGrp="1"/>
          </p:cNvSpPr>
          <p:nvPr>
            <p:ph type="sldNum" sz="quarter" idx="10"/>
          </p:nvPr>
        </p:nvSpPr>
        <p:spPr/>
        <p:txBody>
          <a:bodyPr/>
          <a:lstStyle/>
          <a:p>
            <a:fld id="{6F8770C4-B9B5-4DF3-9FC0-2B71F405F633}" type="slidenum">
              <a:rPr lang="en-US" smtClean="0"/>
              <a:t>77</a:t>
            </a:fld>
            <a:endParaRPr lang="en-US"/>
          </a:p>
        </p:txBody>
      </p:sp>
    </p:spTree>
    <p:extLst>
      <p:ext uri="{BB962C8B-B14F-4D97-AF65-F5344CB8AC3E}">
        <p14:creationId xmlns:p14="http://schemas.microsoft.com/office/powerpoint/2010/main" val="11602441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ea typeface="Segoe UI" pitchFamily="34" charset="0"/>
              </a:rPr>
              <a:t>© 2015 Tableau Software. All rights reserved. </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4/5/2016 2:07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78</a:t>
            </a:fld>
            <a:endParaRPr lang="en-US" dirty="0">
              <a:solidFill>
                <a:prstClr val="black"/>
              </a:solidFill>
            </a:endParaRPr>
          </a:p>
        </p:txBody>
      </p:sp>
    </p:spTree>
    <p:extLst>
      <p:ext uri="{BB962C8B-B14F-4D97-AF65-F5344CB8AC3E}">
        <p14:creationId xmlns:p14="http://schemas.microsoft.com/office/powerpoint/2010/main" val="303480827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To indulge in storytelling, some analysts may believe, is an insult—or at least a relatively less valuable investment of time in comparison—to an analysts’ technical capabilities. Capable quantitative analysts may justifiably argue that many people can tell good stories, but relatively few can run a logistical regression model with </a:t>
            </a:r>
            <a:r>
              <a:rPr lang="en-US" sz="1100" dirty="0" err="1"/>
              <a:t>heteroskedasticity</a:t>
            </a:r>
            <a:r>
              <a:rPr lang="en-US" sz="1100" dirty="0"/>
              <a:t> corrections. They may feel that the highest and best use of their time and brain cells is to do quantitative analysis, and to rely on others to tell stories about it. They may have a point, but relying on others to translate analytical results into stories has some perils of its own, in addition to being more labor-intensive.</a:t>
            </a:r>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80</a:t>
            </a:fld>
            <a:endParaRPr lang="en-US" dirty="0"/>
          </a:p>
        </p:txBody>
      </p:sp>
    </p:spTree>
    <p:extLst>
      <p:ext uri="{BB962C8B-B14F-4D97-AF65-F5344CB8AC3E}">
        <p14:creationId xmlns:p14="http://schemas.microsoft.com/office/powerpoint/2010/main" val="27238822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So why are individuals and organizations so bad at telling stories with data? Let us count the reasons:</a:t>
            </a:r>
          </a:p>
          <a:p>
            <a:r>
              <a:rPr lang="en-US" sz="1100" dirty="0"/>
              <a:t>Analytics people often aren’t that motivated or successful at communicating with carbon-based life forms. They gravitated toward structured, unambiguous, unchanging fields like math and statistics and computer science in school, and they continue to favor interaction with numbers over interaction with humans in their work careers. Of course, not all quantitative analysts are of this persuasion, and someone with a strong numerical focus can transition over time to be more human and literary in their orientations. But let’s just acknowledge that telling compelling stories to other humans may not come naturally to many analysts.</a:t>
            </a:r>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81</a:t>
            </a:fld>
            <a:endParaRPr lang="en-US" dirty="0"/>
          </a:p>
        </p:txBody>
      </p:sp>
    </p:spTree>
    <p:extLst>
      <p:ext uri="{BB962C8B-B14F-4D97-AF65-F5344CB8AC3E}">
        <p14:creationId xmlns:p14="http://schemas.microsoft.com/office/powerpoint/2010/main" val="15524190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If analysts don’t gravitate naturally toward storytelling, they probably don’t get a lot of instruction on it in school either. Many college faculty members teaching quantitative courses are themselves not terribly good at storytelling. And they may feel that it’s more important to impart more instruction on methods than to “waste time” on storytelling approaches. This is incorrect, however, from the customer’s perspective; a survey (see this link for a summary–</a:t>
            </a:r>
            <a:r>
              <a:rPr lang="en-US" sz="1100" dirty="0">
                <a:hlinkClick r:id="rId3"/>
              </a:rPr>
              <a:t>http://www.statslice.com/wp-content/uploads/2013/03/State-of-Academics-My-Article.pdf</a:t>
            </a:r>
            <a:r>
              <a:rPr lang="en-US" sz="1100" dirty="0"/>
              <a:t>) of about 400 recruiters of analytical college graduates found that the highest-ranked of all desired skills was communication.</a:t>
            </a:r>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82</a:t>
            </a:fld>
            <a:endParaRPr lang="en-US" dirty="0"/>
          </a:p>
        </p:txBody>
      </p:sp>
    </p:spTree>
    <p:extLst>
      <p:ext uri="{BB962C8B-B14F-4D97-AF65-F5344CB8AC3E}">
        <p14:creationId xmlns:p14="http://schemas.microsoft.com/office/powerpoint/2010/main" val="216343007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It takes a lot of analysts’ time to think creatively about how to tell a good story with data. In fact, one senior analyst at a pharmaceutical company told me that he (and most members of his analytics group) spend about half their time thinking about how best to communicate their analytical results. Many analysts will be reluctant to devote that much time to the issue, even if it would make them more effective.</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83</a:t>
            </a:fld>
            <a:endParaRPr lang="en-US" dirty="0"/>
          </a:p>
        </p:txBody>
      </p:sp>
    </p:spTree>
    <p:extLst>
      <p:ext uri="{BB962C8B-B14F-4D97-AF65-F5344CB8AC3E}">
        <p14:creationId xmlns:p14="http://schemas.microsoft.com/office/powerpoint/2010/main" val="163154311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defRPr/>
            </a:pPr>
            <a:r>
              <a:rPr lang="en-US" sz="1100" dirty="0"/>
              <a:t>If any of you have worked in non-profits, in large enterprises, in the federal government, or even are just in tune with yourself, you realize that change often looks like…</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84</a:t>
            </a:fld>
            <a:endParaRPr lang="en-US" dirty="0"/>
          </a:p>
        </p:txBody>
      </p:sp>
    </p:spTree>
    <p:extLst>
      <p:ext uri="{BB962C8B-B14F-4D97-AF65-F5344CB8AC3E}">
        <p14:creationId xmlns:p14="http://schemas.microsoft.com/office/powerpoint/2010/main" val="317485478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The reality is that Tableau doesn’t change any of this.  Change is still incredibly hard to push through a bureaucracy.  Its hard because people like what they are comfortable with.  And the REALLY like what they are comfortable with, with data.  If they like an excel sheet they are going to hold onto it as long as they can.  </a:t>
            </a:r>
          </a:p>
          <a:p>
            <a:r>
              <a:rPr lang="en-US" sz="1100" dirty="0"/>
              <a:t> </a:t>
            </a:r>
          </a:p>
          <a:p>
            <a:r>
              <a:rPr lang="en-US" sz="1100" dirty="0"/>
              <a:t>Tableau doesn’t really change that.  What it does do is allow for a different vehicle, a vehicle to tell stories with data.  When you do it right, get the right kind of buy in, use the right kind of visualizations you can really push through change.</a:t>
            </a:r>
          </a:p>
          <a:p>
            <a:endParaRPr lang="en-US" sz="1100" dirty="0"/>
          </a:p>
          <a:p>
            <a:r>
              <a:rPr lang="en-US" sz="1100" dirty="0"/>
              <a:t>I get it.  I’m in the same boat.  When it comes to analyzing data that is my sweet spot.  But when it comes to communicating data, telling a story.  I fall into the same trap that a lot of you might fall into.  I assemble the building blocks. 1, 2, 3, 4, 5. I have all these building blocks.   And I’m going to try to </a:t>
            </a:r>
            <a:r>
              <a:rPr lang="en-US" sz="1100" dirty="0" err="1"/>
              <a:t>convience</a:t>
            </a:r>
            <a:r>
              <a:rPr lang="en-US" sz="1100" dirty="0"/>
              <a:t> someone to come to the same conclusion that I came to.  But instead of telling them, I’m just going to give them all the building blocks and I am going to run away.  So rather than doing that, it is important to give them the building blocks, AND also tell them what that point is.  It can feel awkward.</a:t>
            </a:r>
          </a:p>
          <a:p>
            <a:r>
              <a:rPr lang="en-US" sz="1100" dirty="0"/>
              <a:t>  </a:t>
            </a:r>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85</a:t>
            </a:fld>
            <a:endParaRPr lang="en-US" dirty="0"/>
          </a:p>
        </p:txBody>
      </p:sp>
    </p:spTree>
    <p:extLst>
      <p:ext uri="{BB962C8B-B14F-4D97-AF65-F5344CB8AC3E}">
        <p14:creationId xmlns:p14="http://schemas.microsoft.com/office/powerpoint/2010/main" val="70155294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defRPr/>
            </a:pPr>
            <a:r>
              <a:rPr lang="en-US" sz="1100" dirty="0"/>
              <a:t>But it is important skill to develop as an analyst.  So I want to applaud you all for being here.  For being willing to step outside your comfort zone and learn.  It is a huge skill set and not something you will develop overnight.  There are people who spend their entire lives learning to be storytellers, and what makes stories compelling.</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4/4/2016 5:16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86</a:t>
            </a:fld>
            <a:endParaRPr lang="en-US" dirty="0"/>
          </a:p>
        </p:txBody>
      </p:sp>
    </p:spTree>
    <p:extLst>
      <p:ext uri="{BB962C8B-B14F-4D97-AF65-F5344CB8AC3E}">
        <p14:creationId xmlns:p14="http://schemas.microsoft.com/office/powerpoint/2010/main" val="610902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ea typeface="Segoe UI" pitchFamily="34" charset="0"/>
              </a:rPr>
              <a:t>© 2015 Tableau Software. All rights reserved. </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4/5/2016 2:06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43480980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dirty="0"/>
              <a:t>In a recent talk at the SEE conference in Germany, data illustrator Stefanie </a:t>
            </a:r>
            <a:r>
              <a:rPr lang="en-US" sz="1100" dirty="0" err="1"/>
              <a:t>Posavec</a:t>
            </a:r>
            <a:r>
              <a:rPr lang="en-US" sz="1100" u="sng" dirty="0" err="1">
                <a:hlinkClick r:id="rId3"/>
              </a:rPr>
              <a:t>opened</a:t>
            </a:r>
            <a:r>
              <a:rPr lang="en-US" sz="1100" u="sng" dirty="0">
                <a:hlinkClick r:id="rId3"/>
              </a:rPr>
              <a:t> her talk</a:t>
            </a:r>
            <a:r>
              <a:rPr lang="en-US" sz="1100" dirty="0"/>
              <a:t> with a sobering observation about how she had found the data visualization field really intimidating.</a:t>
            </a:r>
          </a:p>
          <a:p>
            <a:pPr fontAlgn="base"/>
            <a:endParaRPr lang="en-US" sz="1100" dirty="0"/>
          </a:p>
          <a:p>
            <a:pPr fontAlgn="base"/>
            <a:r>
              <a:rPr lang="en-US" sz="1100" dirty="0"/>
              <a:t>Her experience was that many visualization bloggers and active participants seem to believe in one right way and lots of wrong ways to create a visualization. To those entering the field, these types of views will create a fair amount of confusion, inconsistency and contradiction. It demonstrates our current glass-is-never-full tendency toward critical evaluation.</a:t>
            </a:r>
          </a:p>
          <a:p>
            <a:pPr defTabSz="1118059">
              <a:spcAft>
                <a:spcPts val="408"/>
              </a:spcAft>
            </a:pPr>
            <a:endParaRPr lang="en-US" sz="1100" dirty="0"/>
          </a:p>
          <a:p>
            <a:pPr fontAlgn="base"/>
            <a:r>
              <a:rPr lang="en-US" sz="1100" dirty="0"/>
              <a:t>Many express a frustration in their struggle to understand and identify what makes a perfect visualization. By extension, they admit to a difficulty in establishing clarity in their own convictions about judging what is a right way and a wrong way to approach a visualization design.</a:t>
            </a:r>
          </a:p>
          <a:p>
            <a:pPr fontAlgn="base"/>
            <a:r>
              <a:rPr lang="en-US" sz="1100" dirty="0"/>
              <a:t>Entering the field, you begin with fundamentally no informed reasoning for appreciation of quality; it is a gut instinct based on the effect it has on you. Yet, through the influence of reading key articles and exposure to social media, when you see others expressing a conviction, you feel obliged to jump off the fence and hurriedly wave a flag, any flag, of your judgment. It’s not so much a case of following the crowd, rather more about feeling a need to express an opinion as quickly and as clearly as everybody else seems to.</a:t>
            </a:r>
          </a:p>
          <a:p>
            <a:pPr fontAlgn="base"/>
            <a:endParaRPr lang="en-US" sz="1100" dirty="0"/>
          </a:p>
          <a:p>
            <a:pPr fontAlgn="base"/>
            <a:r>
              <a:rPr lang="en-US" sz="1100" dirty="0"/>
              <a:t>Here’s the truth: Developing clarity of your design conviction is difficult. If it were purely about taste, it would be easier. That’s why you can be much more affirmative about your tastes in things like music, art or movies. “Did it connect with you?” is a very open but fitting question that easily allows you to arrive at a Boolean type of response and the clarity of your judgment.</a:t>
            </a:r>
          </a:p>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dirty="0">
                <a:gradFill>
                  <a:gsLst>
                    <a:gs pos="0">
                      <a:prstClr val="black"/>
                    </a:gs>
                    <a:gs pos="100000">
                      <a:prstClr val="black"/>
                    </a:gs>
                  </a:gsLst>
                  <a:lin ang="5400000" scaled="0"/>
                </a:gradFill>
                <a:ea typeface="Segoe UI" pitchFamily="34" charset="0"/>
              </a:rPr>
              <a:t>© 2015 Tableau Software. All rights reserved. </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4/5/2016 2:16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88</a:t>
            </a:fld>
            <a:endParaRPr lang="en-US" dirty="0">
              <a:solidFill>
                <a:prstClr val="black"/>
              </a:solidFill>
            </a:endParaRPr>
          </a:p>
        </p:txBody>
      </p:sp>
    </p:spTree>
    <p:extLst>
      <p:ext uri="{BB962C8B-B14F-4D97-AF65-F5344CB8AC3E}">
        <p14:creationId xmlns:p14="http://schemas.microsoft.com/office/powerpoint/2010/main" val="287698217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1118059">
              <a:spcAft>
                <a:spcPts val="408"/>
              </a:spcAft>
            </a:pPr>
            <a:r>
              <a:rPr lang="en-US" u="none" baseline="0" dirty="0" smtClean="0">
                <a:solidFill>
                  <a:srgbClr val="333333"/>
                </a:solidFill>
                <a:latin typeface="Noto Serif"/>
              </a:rPr>
              <a:t>From Andy </a:t>
            </a:r>
            <a:r>
              <a:rPr lang="en-US" u="none" baseline="0" dirty="0" err="1" smtClean="0">
                <a:solidFill>
                  <a:srgbClr val="333333"/>
                </a:solidFill>
                <a:latin typeface="Noto Serif"/>
              </a:rPr>
              <a:t>Kriebel’s</a:t>
            </a:r>
            <a:r>
              <a:rPr lang="en-US" u="none" baseline="0" dirty="0" smtClean="0">
                <a:solidFill>
                  <a:srgbClr val="333333"/>
                </a:solidFill>
                <a:latin typeface="Noto Serif"/>
              </a:rPr>
              <a:t> Makeover Monday</a:t>
            </a:r>
          </a:p>
          <a:p>
            <a:pPr defTabSz="1118059">
              <a:spcAft>
                <a:spcPts val="408"/>
              </a:spcAft>
            </a:pPr>
            <a:r>
              <a:rPr lang="en-US" u="none" baseline="0" dirty="0" smtClean="0">
                <a:solidFill>
                  <a:srgbClr val="333333"/>
                </a:solidFill>
                <a:latin typeface="Noto Serif"/>
              </a:rPr>
              <a:t>http://vizwiz.blogspot.co.uk/p/makeover-monday-challenges.html</a:t>
            </a:r>
          </a:p>
          <a:p>
            <a:pPr defTabSz="1118059">
              <a:spcAft>
                <a:spcPts val="408"/>
              </a:spcAft>
            </a:pPr>
            <a:endParaRPr lang="en-US" u="none" baseline="0" dirty="0" smtClean="0">
              <a:solidFill>
                <a:srgbClr val="333333"/>
              </a:solidFill>
              <a:latin typeface="Noto Serif"/>
            </a:endParaRPr>
          </a:p>
          <a:p>
            <a:pPr defTabSz="1118059">
              <a:spcAft>
                <a:spcPts val="408"/>
              </a:spcAft>
            </a:pPr>
            <a:r>
              <a:rPr lang="en-US" u="none" baseline="0" dirty="0" smtClean="0">
                <a:solidFill>
                  <a:srgbClr val="333333"/>
                </a:solidFill>
                <a:latin typeface="Noto Serif"/>
              </a:rPr>
              <a:t>Reading on Critiquing:</a:t>
            </a:r>
          </a:p>
          <a:p>
            <a:r>
              <a:rPr lang="en-US" sz="1100" dirty="0">
                <a:hlinkClick r:id="rId3"/>
              </a:rPr>
              <a:t>Design and redesign</a:t>
            </a:r>
            <a:r>
              <a:rPr lang="en-US" sz="1100" dirty="0"/>
              <a:t> by Fernanda Vegas and Martin Wattenberg</a:t>
            </a:r>
          </a:p>
          <a:p>
            <a:r>
              <a:rPr lang="en-US" sz="1100" dirty="0">
                <a:hlinkClick r:id="rId4"/>
              </a:rPr>
              <a:t>Walking the tightrope of visualization</a:t>
            </a:r>
            <a:r>
              <a:rPr lang="en-US" sz="1100" dirty="0"/>
              <a:t> criticism by Andy Kirk</a:t>
            </a:r>
          </a:p>
          <a:p>
            <a:r>
              <a:rPr lang="en-US" sz="1100" dirty="0">
                <a:hlinkClick r:id="rId5"/>
              </a:rPr>
              <a:t>What’s happened to the trust?</a:t>
            </a:r>
            <a:r>
              <a:rPr lang="en-US" sz="1100" dirty="0"/>
              <a:t> Also by Andy Kirk</a:t>
            </a:r>
          </a:p>
          <a:p>
            <a:pPr defTabSz="1118059">
              <a:spcAft>
                <a:spcPts val="408"/>
              </a:spcAft>
            </a:pPr>
            <a:endParaRPr lang="en-US" dirty="0" smtClean="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2:44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89</a:t>
            </a:fld>
            <a:endParaRPr lang="en-US" dirty="0"/>
          </a:p>
        </p:txBody>
      </p:sp>
    </p:spTree>
    <p:extLst>
      <p:ext uri="{BB962C8B-B14F-4D97-AF65-F5344CB8AC3E}">
        <p14:creationId xmlns:p14="http://schemas.microsoft.com/office/powerpoint/2010/main" val="98259854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smtClean="0"/>
              <a:t>Sometimes </a:t>
            </a:r>
            <a:r>
              <a:rPr lang="en-US" sz="1100" dirty="0"/>
              <a:t>the very source of a visualization causes us to </a:t>
            </a:r>
          </a:p>
          <a:p>
            <a:endParaRPr lang="en-US" sz="1100" dirty="0"/>
          </a:p>
          <a:p>
            <a:r>
              <a:rPr lang="en-US" sz="1100" dirty="0"/>
              <a:t>This also raises a point about our own opinions and beliefs. </a:t>
            </a:r>
          </a:p>
          <a:p>
            <a:r>
              <a:rPr lang="en-US" sz="1100" dirty="0"/>
              <a:t>I was talking with Andy </a:t>
            </a:r>
            <a:r>
              <a:rPr lang="en-US" sz="1100" dirty="0" err="1"/>
              <a:t>CroI</a:t>
            </a:r>
            <a:r>
              <a:rPr lang="en-US" sz="1100" dirty="0"/>
              <a:t> am not a fan of the Daily Mail. I don’t agree with its politics or approach to journalism. Did that cloud my reaction to the chart before I even looked at it? If this had been in the Guardian, would I have been fairer? I suspect the answer is yes to both those questions.</a:t>
            </a:r>
          </a:p>
          <a:p>
            <a:endParaRPr lang="en-US" sz="1100" dirty="0"/>
          </a:p>
          <a:p>
            <a:r>
              <a:rPr lang="en-US" sz="1100" dirty="0"/>
              <a:t>Here’s what I need to remember: </a:t>
            </a:r>
            <a:r>
              <a:rPr lang="en-US" sz="1100" dirty="0" err="1"/>
              <a:t>MakeoverMonday</a:t>
            </a:r>
            <a:r>
              <a:rPr lang="en-US" sz="1100" dirty="0"/>
              <a:t> is about </a:t>
            </a:r>
            <a:r>
              <a:rPr lang="en-US" sz="1100" b="1" dirty="0"/>
              <a:t>building positive conversations</a:t>
            </a:r>
            <a:r>
              <a:rPr lang="en-US" sz="1100" dirty="0"/>
              <a:t>. We find </a:t>
            </a:r>
            <a:r>
              <a:rPr lang="en-US" sz="1100" dirty="0" err="1"/>
              <a:t>vizzes</a:t>
            </a:r>
            <a:r>
              <a:rPr lang="en-US" sz="1100" dirty="0"/>
              <a:t> with great data which we feel could be improved in some way. The intention is to generate conversation, not upset the creators.</a:t>
            </a:r>
          </a:p>
          <a:p>
            <a:endParaRPr lang="en-US" sz="1100" dirty="0"/>
          </a:p>
          <a:p>
            <a:r>
              <a:rPr lang="en-US" sz="1100" dirty="0"/>
              <a:t>At the </a:t>
            </a:r>
            <a:r>
              <a:rPr lang="en-US" sz="1100" dirty="0">
                <a:hlinkClick r:id="rId3"/>
              </a:rPr>
              <a:t>Tapestry</a:t>
            </a:r>
            <a:r>
              <a:rPr lang="en-US" sz="1100" dirty="0"/>
              <a:t> conference several weeks ago </a:t>
            </a:r>
            <a:r>
              <a:rPr lang="en-US" sz="1100" dirty="0">
                <a:hlinkClick r:id="rId4"/>
              </a:rPr>
              <a:t>Enrico </a:t>
            </a:r>
            <a:r>
              <a:rPr lang="en-US" sz="1100" dirty="0" err="1">
                <a:hlinkClick r:id="rId4"/>
              </a:rPr>
              <a:t>Bertini</a:t>
            </a:r>
            <a:r>
              <a:rPr lang="en-US" sz="1100" dirty="0"/>
              <a:t> said something perfectly captures what I think Data Visualization is about: “</a:t>
            </a:r>
            <a:r>
              <a:rPr lang="en-US" sz="1100" b="1" dirty="0"/>
              <a:t>Use data visualization to generate ideas not truth. Data visualization is a creativity tool.</a:t>
            </a:r>
            <a:r>
              <a:rPr lang="en-US" sz="1100" dirty="0"/>
              <a:t>” </a:t>
            </a:r>
          </a:p>
          <a:p>
            <a:endParaRPr lang="en-US" sz="1100" dirty="0"/>
          </a:p>
          <a:p>
            <a:r>
              <a:rPr lang="en-US" sz="1100" dirty="0"/>
              <a:t>Although Data Visualization is still evolving  The variety of </a:t>
            </a:r>
            <a:r>
              <a:rPr lang="en-US" sz="1100" dirty="0">
                <a:hlinkClick r:id="rId5"/>
              </a:rPr>
              <a:t>perspectives </a:t>
            </a:r>
            <a:r>
              <a:rPr lang="en-US" sz="1100" dirty="0"/>
              <a:t>we see based on all the contributions prove that.</a:t>
            </a:r>
          </a:p>
          <a:p>
            <a:endParaRPr lang="en-US" sz="1100" dirty="0"/>
          </a:p>
          <a:p>
            <a:r>
              <a:rPr lang="en-US" sz="1100" dirty="0"/>
              <a:t>There have been many great articles about how our community should critique </a:t>
            </a:r>
            <a:r>
              <a:rPr lang="en-US" sz="1100" dirty="0" err="1"/>
              <a:t>visualisations</a:t>
            </a:r>
            <a:r>
              <a:rPr lang="en-US" sz="1100" dirty="0"/>
              <a:t>. I recommend you read them all:</a:t>
            </a:r>
          </a:p>
          <a:p>
            <a:r>
              <a:rPr lang="en-US" sz="1100" dirty="0">
                <a:hlinkClick r:id="rId6"/>
              </a:rPr>
              <a:t>Design and redesign</a:t>
            </a:r>
            <a:r>
              <a:rPr lang="en-US" sz="1100" dirty="0"/>
              <a:t> by Fernanda Vegas and Martin Wattenberg</a:t>
            </a:r>
          </a:p>
          <a:p>
            <a:r>
              <a:rPr lang="en-US" sz="1100" dirty="0">
                <a:hlinkClick r:id="rId7"/>
              </a:rPr>
              <a:t>Walking the tightrope of visualization</a:t>
            </a:r>
            <a:r>
              <a:rPr lang="en-US" sz="1100" dirty="0"/>
              <a:t> criticism by Andy Kirk</a:t>
            </a:r>
          </a:p>
          <a:p>
            <a:r>
              <a:rPr lang="en-US" sz="1100" dirty="0">
                <a:hlinkClick r:id="rId8"/>
              </a:rPr>
              <a:t>What’s happened to the trust?</a:t>
            </a:r>
            <a:r>
              <a:rPr lang="en-US" sz="1100" dirty="0"/>
              <a:t> Also by Andy Kirk</a:t>
            </a:r>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2:14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90</a:t>
            </a:fld>
            <a:endParaRPr lang="en-US" dirty="0"/>
          </a:p>
        </p:txBody>
      </p:sp>
    </p:spTree>
    <p:extLst>
      <p:ext uri="{BB962C8B-B14F-4D97-AF65-F5344CB8AC3E}">
        <p14:creationId xmlns:p14="http://schemas.microsoft.com/office/powerpoint/2010/main" val="18323692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100" dirty="0"/>
              <a:t>For a long time, researchers and economists believed that humans made logical, well-considered decisions. In recent decades, however, researchers have uncovered a wide range of mental errors that derail our thinking. Sometimes we make logical decisions, but there are many times when we make emotional, irrational, and confusing choices.</a:t>
            </a:r>
          </a:p>
          <a:p>
            <a:pPr fontAlgn="base"/>
            <a:endParaRPr lang="en-US" sz="1100" dirty="0"/>
          </a:p>
          <a:p>
            <a:r>
              <a:rPr lang="en-US" sz="1100" dirty="0"/>
              <a:t>A psychological perspective does not start from the assumption that people are fundamentally irrational. Rather, it emphasizes a different logic: a logic that meets the challenges we have evolved to face. For much of our evolution we have faced an environment with major differences from the modern business world. We have developed a range of cognitive mechanisms to cope with adverse environments in which resources are scarce.</a:t>
            </a:r>
          </a:p>
          <a:p>
            <a:endParaRPr lang="en-US" sz="1100" dirty="0"/>
          </a:p>
          <a:p>
            <a:r>
              <a:rPr lang="en-US" sz="1100" dirty="0"/>
              <a:t>These mechanisms include a range of simplifying and confidence-sustaining mental short cuts (heuristics) that help us to make quick decisions when pausing to undertake a full analysis would be unwise. While these ways of thinking are not the same as rigorous logic or formally rational reasoning, they are well suited to fast-paced intuitive judgements and actions. However, these evolved modes of thinking also create some major traps.</a:t>
            </a:r>
          </a:p>
          <a:p>
            <a:endParaRPr lang="en-US" sz="1100" dirty="0"/>
          </a:p>
          <a:p>
            <a:pPr fontAlgn="base"/>
            <a:r>
              <a:rPr lang="en-US" sz="1100" dirty="0"/>
              <a:t>Let’s talk about the mental errors that show up most frequently in our lives and break them down in easy-to-understand language.</a:t>
            </a:r>
          </a:p>
          <a:p>
            <a:pPr fontAlgn="base"/>
            <a:r>
              <a:rPr lang="en-US" sz="1100" dirty="0"/>
              <a:t>Here are five common mental errors that sway you from making good decision</a:t>
            </a:r>
          </a:p>
          <a:p>
            <a:endParaRPr lang="en-US" sz="1100" dirty="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129577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dirty="0"/>
              <a:t>Framing Bias</a:t>
            </a:r>
            <a:endParaRPr lang="en-US" sz="1100" dirty="0"/>
          </a:p>
          <a:p>
            <a:r>
              <a:rPr lang="en-US" sz="1100" dirty="0"/>
              <a:t>The way in which a problem is framed can have a significant effect on how you make decisions. Medical decisions can be affected by whether outcomes are framed as likelihood of deaths or of saving patients. Financial decisions can be affected by whether you see yourself in a position of loss or gain. In a position of gain we tend to become risk averse; in a position of loss we will tend to take risks to avoid or recover losses. You may know people who are good at using this to their advantage; they exert influence by framing choices so that others will choose the option they prefer.</a:t>
            </a:r>
          </a:p>
          <a:p>
            <a:endParaRPr lang="en-US" sz="1100" dirty="0"/>
          </a:p>
          <a:p>
            <a:r>
              <a:rPr lang="en-US" sz="1100" dirty="0"/>
              <a:t>Framing effects can be quite subtle and even affect our recall of events. For example, in one study, groups of students were shown a film of a car accident. Each group of students was shown the same film clip and then asked ‘How fast were the cars going when they ---- each other?’ where ‘----’ was a different word for each group, variously ‘smashed into’, ‘collided into’, ‘bumped into’, ‘hit’ and ‘contacted’. The table below shows the average speed estimated by each group.</a:t>
            </a:r>
          </a:p>
          <a:p>
            <a:endParaRPr lang="en-US" sz="1100" dirty="0"/>
          </a:p>
          <a:p>
            <a:endParaRPr lang="en-US" sz="1100" dirty="0"/>
          </a:p>
          <a:p>
            <a:r>
              <a:rPr lang="en-US" sz="1100" dirty="0"/>
              <a:t>Those who were asked the ‘smashed’ question were also more likely to believe they had seen broken glass in the film clip than those who were asked the ‘hit’ question. There was no broken glass.</a:t>
            </a:r>
          </a:p>
          <a:p>
            <a:endParaRPr lang="en-US" sz="1100" dirty="0"/>
          </a:p>
          <a:p>
            <a:endParaRPr lang="en-US" sz="1100" dirty="0"/>
          </a:p>
          <a:p>
            <a:r>
              <a:rPr lang="en-US" sz="1100" i="1" dirty="0"/>
              <a:t>Car accident study sourced from EF Loftus and JC Palmer, ‘Reconstruction of automobile destruction: an example of the interaction between language and memory’, Journal of Learning and Verbal Behavior, 1974.</a:t>
            </a:r>
            <a:endParaRPr lang="en-US" sz="1100" dirty="0"/>
          </a:p>
          <a:p>
            <a:endParaRPr lang="en-US" dirty="0"/>
          </a:p>
        </p:txBody>
      </p:sp>
      <p:sp>
        <p:nvSpPr>
          <p:cNvPr id="4" name="Header Placeholder 3"/>
          <p:cNvSpPr>
            <a:spLocks noGrp="1"/>
          </p:cNvSpPr>
          <p:nvPr>
            <p:ph type="hdr" sz="quarter" idx="10"/>
          </p:nvPr>
        </p:nvSpPr>
        <p:spPr/>
        <p:txBody>
          <a:bodyPr/>
          <a:lstStyle/>
          <a:p>
            <a:r>
              <a:rPr lang="en-US" smtClean="0"/>
              <a:t>Tableau Conference 2015</a:t>
            </a:r>
            <a:endParaRPr lang="en-US" dirty="0"/>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ea typeface="Segoe UI" pitchFamily="34" charset="0"/>
              </a:rPr>
              <a:t>© 2015 Tableau Software. All rights reserved. </a:t>
            </a:r>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pPr/>
              <a:t>4/5/2016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716835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089" y="1427015"/>
            <a:ext cx="13984225" cy="2284985"/>
          </a:xfrm>
        </p:spPr>
        <p:txBody>
          <a:bodyPr/>
          <a:lstStyle>
            <a:lvl1pPr>
              <a:defRPr sz="3400"/>
            </a:lvl1pPr>
            <a:lvl2pPr>
              <a:defRPr sz="2600">
                <a:solidFill>
                  <a:schemeClr val="tx1"/>
                </a:solidFill>
              </a:defRPr>
            </a:lvl2pPr>
            <a:lvl3pPr>
              <a:defRPr sz="2300">
                <a:solidFill>
                  <a:schemeClr val="tx1"/>
                </a:solidFill>
              </a:defRPr>
            </a:lvl3pPr>
            <a:lvl4pPr>
              <a:defRPr sz="2300">
                <a:solidFill>
                  <a:schemeClr val="tx1"/>
                </a:solidFill>
              </a:defRPr>
            </a:lvl4pPr>
            <a:lvl5pPr>
              <a:defRPr sz="23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4"/>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5416780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546607"/>
      </p:ext>
    </p:extLst>
  </p:cSld>
  <p:clrMapOvr>
    <a:masterClrMapping/>
  </p:clrMapOvr>
  <p:transition spd="med"/>
</p:sldLayout>
</file>

<file path=ppt/slideLayouts/slideLayout114.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5_Custom Layout">
    <p:bg>
      <p:bgPr>
        <a:blipFill rotWithShape="1">
          <a:blip r:embed="rId2" cstate="screen">
            <a:grayscl/>
            <a:extLst>
              <a:ext uri="{BEBA8EAE-BF5A-486C-A8C5-ECC9F3942E4B}">
                <a14:imgProps xmlns:a14="http://schemas.microsoft.com/office/drawing/2010/main">
                  <a14:imgLayer r:embed="rId3">
                    <a14:imgEffect>
                      <a14:brightnessContrast bright="-29000" contrast="4000"/>
                    </a14:imgEffect>
                  </a14:imgLayer>
                </a14:imgProps>
              </a:ex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7966836"/>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Rectangle 1"/>
          <p:cNvSpPr/>
          <p:nvPr/>
        </p:nvSpPr>
        <p:spPr>
          <a:xfrm>
            <a:off x="0" y="0"/>
            <a:ext cx="14813280" cy="833628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ctr" eaLnBrk="1" hangingPunct="1">
              <a:defRPr/>
            </a:pPr>
            <a:endParaRPr lang="en-US"/>
          </a:p>
        </p:txBody>
      </p:sp>
    </p:spTree>
    <p:extLst>
      <p:ext uri="{BB962C8B-B14F-4D97-AF65-F5344CB8AC3E}">
        <p14:creationId xmlns:p14="http://schemas.microsoft.com/office/powerpoint/2010/main" val="135229743"/>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089" y="1427015"/>
            <a:ext cx="13984225" cy="2284985"/>
          </a:xfrm>
        </p:spPr>
        <p:txBody>
          <a:bodyPr/>
          <a:lstStyle>
            <a:lvl1pPr>
              <a:defRPr sz="3400"/>
            </a:lvl1pPr>
            <a:lvl2pPr>
              <a:defRPr sz="2600">
                <a:solidFill>
                  <a:schemeClr val="tx1"/>
                </a:solidFill>
              </a:defRPr>
            </a:lvl2pPr>
            <a:lvl3pPr>
              <a:defRPr sz="2300">
                <a:solidFill>
                  <a:schemeClr val="tx1"/>
                </a:solidFill>
              </a:defRPr>
            </a:lvl3pPr>
            <a:lvl4pPr>
              <a:defRPr sz="2300">
                <a:solidFill>
                  <a:schemeClr val="tx1"/>
                </a:solidFill>
              </a:defRPr>
            </a:lvl4pPr>
            <a:lvl5pPr>
              <a:defRPr sz="23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4"/>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54167807"/>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546607"/>
      </p:ext>
    </p:extLst>
  </p:cSld>
  <p:clrMapOvr>
    <a:masterClrMapping/>
  </p:clrMapOvr>
  <p:transition spd="med"/>
</p:sldLayout>
</file>

<file path=ppt/slideLayouts/slideLayout188.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Layouts/slideLayout211.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215.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2.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Rectangle 1"/>
          <p:cNvSpPr/>
          <p:nvPr/>
        </p:nvSpPr>
        <p:spPr>
          <a:xfrm>
            <a:off x="0" y="0"/>
            <a:ext cx="14813280" cy="833628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ctr" eaLnBrk="1" hangingPunct="1">
              <a:defRPr/>
            </a:pPr>
            <a:endParaRPr lang="en-US"/>
          </a:p>
        </p:txBody>
      </p:sp>
    </p:spTree>
    <p:extLst>
      <p:ext uri="{BB962C8B-B14F-4D97-AF65-F5344CB8AC3E}">
        <p14:creationId xmlns:p14="http://schemas.microsoft.com/office/powerpoint/2010/main" val="135229743"/>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089" y="1427015"/>
            <a:ext cx="13984225" cy="2284985"/>
          </a:xfrm>
        </p:spPr>
        <p:txBody>
          <a:bodyPr/>
          <a:lstStyle>
            <a:lvl1pPr>
              <a:defRPr sz="3400"/>
            </a:lvl1pPr>
            <a:lvl2pPr>
              <a:defRPr sz="2600">
                <a:solidFill>
                  <a:schemeClr val="tx1"/>
                </a:solidFill>
              </a:defRPr>
            </a:lvl2pPr>
            <a:lvl3pPr>
              <a:defRPr sz="2300">
                <a:solidFill>
                  <a:schemeClr val="tx1"/>
                </a:solidFill>
              </a:defRPr>
            </a:lvl3pPr>
            <a:lvl4pPr>
              <a:defRPr sz="2300">
                <a:solidFill>
                  <a:schemeClr val="tx1"/>
                </a:solidFill>
              </a:defRPr>
            </a:lvl4pPr>
            <a:lvl5pPr>
              <a:defRPr sz="23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4"/>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54167807"/>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546607"/>
      </p:ext>
    </p:extLst>
  </p:cSld>
  <p:clrMapOvr>
    <a:masterClrMapping/>
  </p:clrMapOvr>
  <p:transition spd="med"/>
</p:sldLayout>
</file>

<file path=ppt/slideLayouts/slideLayout226.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screen">
            <a:alphaModFix amt="20000"/>
            <a:extLst>
              <a:ext uri="{BEBA8EAE-BF5A-486C-A8C5-ECC9F3942E4B}">
                <a14:imgProps xmlns:a14="http://schemas.microsoft.com/office/drawing/2010/main">
                  <a14:imgLayer r:embed="rId3">
                    <a14:imgEffect>
                      <a14:sharpenSoften amount="25000"/>
                    </a14:imgEffect>
                    <a14:imgEffect>
                      <a14:saturation sat="66000"/>
                    </a14:imgEffect>
                    <a14:imgEffect>
                      <a14:brightnessContrast contrast="-20000"/>
                    </a14:imgEffect>
                  </a14:imgLayer>
                </a14:imgProps>
              </a:ext>
              <a:ext uri="{28A0092B-C50C-407E-A947-70E740481C1C}">
                <a14:useLocalDpi xmlns:a14="http://schemas.microsoft.com/office/drawing/2010/main"/>
              </a:ext>
            </a:extLst>
          </a:blip>
          <a:srcRect l="9712" r="12074"/>
          <a:stretch/>
        </p:blipFill>
        <p:spPr>
          <a:xfrm>
            <a:off x="3083" y="9770"/>
            <a:ext cx="14620506" cy="8219830"/>
          </a:xfrm>
          <a:prstGeom prst="rect">
            <a:avLst/>
          </a:prstGeom>
        </p:spPr>
      </p:pic>
      <p:pic>
        <p:nvPicPr>
          <p:cNvPr id="6" name="Picture 5" descr="benryanconversion.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2941711" y="7817915"/>
            <a:ext cx="1557795" cy="342670"/>
          </a:xfrm>
          <a:prstGeom prst="rect">
            <a:avLst/>
          </a:prstGeom>
        </p:spPr>
      </p:pic>
    </p:spTree>
    <p:extLst>
      <p:ext uri="{BB962C8B-B14F-4D97-AF65-F5344CB8AC3E}">
        <p14:creationId xmlns:p14="http://schemas.microsoft.com/office/powerpoint/2010/main" val="236207729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570000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13_Blank">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2310981" y="2005300"/>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21" name="Text Placeholder 3"/>
          <p:cNvSpPr>
            <a:spLocks noGrp="1"/>
          </p:cNvSpPr>
          <p:nvPr>
            <p:ph type="body" sz="half" idx="2"/>
          </p:nvPr>
        </p:nvSpPr>
        <p:spPr>
          <a:xfrm>
            <a:off x="2310981" y="3844713"/>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37" name="Picture Placeholder 2"/>
          <p:cNvSpPr>
            <a:spLocks noGrp="1"/>
          </p:cNvSpPr>
          <p:nvPr>
            <p:ph type="pic" idx="13"/>
          </p:nvPr>
        </p:nvSpPr>
        <p:spPr>
          <a:xfrm>
            <a:off x="5809722" y="2005300"/>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38" name="Text Placeholder 3"/>
          <p:cNvSpPr>
            <a:spLocks noGrp="1"/>
          </p:cNvSpPr>
          <p:nvPr>
            <p:ph type="body" sz="half" idx="14"/>
          </p:nvPr>
        </p:nvSpPr>
        <p:spPr>
          <a:xfrm>
            <a:off x="5799492" y="3844713"/>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39" name="Picture Placeholder 2"/>
          <p:cNvSpPr>
            <a:spLocks noGrp="1"/>
          </p:cNvSpPr>
          <p:nvPr>
            <p:ph type="pic" idx="15"/>
          </p:nvPr>
        </p:nvSpPr>
        <p:spPr>
          <a:xfrm>
            <a:off x="9308463" y="2005300"/>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40" name="Text Placeholder 3"/>
          <p:cNvSpPr>
            <a:spLocks noGrp="1"/>
          </p:cNvSpPr>
          <p:nvPr>
            <p:ph type="body" sz="half" idx="16"/>
          </p:nvPr>
        </p:nvSpPr>
        <p:spPr>
          <a:xfrm>
            <a:off x="9308463" y="3844713"/>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41" name="Picture Placeholder 2"/>
          <p:cNvSpPr>
            <a:spLocks noGrp="1"/>
          </p:cNvSpPr>
          <p:nvPr>
            <p:ph type="pic" idx="17"/>
          </p:nvPr>
        </p:nvSpPr>
        <p:spPr>
          <a:xfrm>
            <a:off x="2310981" y="4788181"/>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42" name="Text Placeholder 3"/>
          <p:cNvSpPr>
            <a:spLocks noGrp="1"/>
          </p:cNvSpPr>
          <p:nvPr>
            <p:ph type="body" sz="half" idx="18"/>
          </p:nvPr>
        </p:nvSpPr>
        <p:spPr>
          <a:xfrm>
            <a:off x="2310981" y="6612651"/>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43" name="Picture Placeholder 2"/>
          <p:cNvSpPr>
            <a:spLocks noGrp="1"/>
          </p:cNvSpPr>
          <p:nvPr>
            <p:ph type="pic" idx="19"/>
          </p:nvPr>
        </p:nvSpPr>
        <p:spPr>
          <a:xfrm>
            <a:off x="5809722" y="4788181"/>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44" name="Text Placeholder 3"/>
          <p:cNvSpPr>
            <a:spLocks noGrp="1"/>
          </p:cNvSpPr>
          <p:nvPr>
            <p:ph type="body" sz="half" idx="20"/>
          </p:nvPr>
        </p:nvSpPr>
        <p:spPr>
          <a:xfrm>
            <a:off x="5799492" y="6612651"/>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45" name="Picture Placeholder 2"/>
          <p:cNvSpPr>
            <a:spLocks noGrp="1"/>
          </p:cNvSpPr>
          <p:nvPr>
            <p:ph type="pic" idx="21"/>
          </p:nvPr>
        </p:nvSpPr>
        <p:spPr>
          <a:xfrm>
            <a:off x="9308463" y="4788181"/>
            <a:ext cx="2749269" cy="1820000"/>
          </a:xfrm>
        </p:spPr>
        <p:txBody>
          <a:bodyPr rtlCol="0">
            <a:normAutofit/>
          </a:bodyPr>
          <a:lstStyle>
            <a:lvl1pPr marL="0" indent="0">
              <a:buNone/>
              <a:defRPr sz="14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lvl="0"/>
            <a:r>
              <a:rPr lang="en-US" noProof="0" smtClean="0"/>
              <a:t>Click icon to add picture</a:t>
            </a:r>
            <a:endParaRPr lang="en-US" noProof="0" dirty="0" smtClean="0"/>
          </a:p>
        </p:txBody>
      </p:sp>
      <p:sp>
        <p:nvSpPr>
          <p:cNvPr id="46" name="Text Placeholder 3"/>
          <p:cNvSpPr>
            <a:spLocks noGrp="1"/>
          </p:cNvSpPr>
          <p:nvPr>
            <p:ph type="body" sz="half" idx="22"/>
          </p:nvPr>
        </p:nvSpPr>
        <p:spPr>
          <a:xfrm>
            <a:off x="9308463" y="6612651"/>
            <a:ext cx="2749269" cy="322762"/>
          </a:xfrm>
        </p:spPr>
        <p:txBody>
          <a:bodyPr>
            <a:no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651349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Main Body">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323089" y="1427015"/>
            <a:ext cx="13984225" cy="1501950"/>
          </a:xfrm>
        </p:spPr>
        <p:txBody>
          <a:bodyPr/>
          <a:lstStyle>
            <a:lvl4pPr>
              <a:defRPr sz="1680"/>
            </a:lvl4pPr>
            <a:lvl5pPr>
              <a:defRPr sz="1680"/>
            </a:lvl5pPr>
          </a:lstStyle>
          <a:p>
            <a:pPr lvl="0"/>
            <a:r>
              <a:rPr lang="en-US" smtClean="0"/>
              <a:t>Click to edit Master text styles</a:t>
            </a:r>
          </a:p>
          <a:p>
            <a:pPr lvl="1"/>
            <a:r>
              <a:rPr lang="en-US" smtClean="0"/>
              <a:t>Second level</a:t>
            </a:r>
          </a:p>
          <a:p>
            <a:pPr lvl="2"/>
            <a:r>
              <a:rPr lang="en-US" smtClean="0"/>
              <a:t>Third level</a:t>
            </a:r>
          </a:p>
        </p:txBody>
      </p:sp>
      <p:cxnSp>
        <p:nvCxnSpPr>
          <p:cNvPr id="6" name="Straight Connector 5"/>
          <p:cNvCxnSpPr/>
          <p:nvPr userDrawn="1"/>
        </p:nvCxnSpPr>
        <p:spPr>
          <a:xfrm>
            <a:off x="2" y="1192982"/>
            <a:ext cx="6764594" cy="0"/>
          </a:xfrm>
          <a:prstGeom prst="line">
            <a:avLst/>
          </a:prstGeom>
          <a:ln>
            <a:solidFill>
              <a:srgbClr val="FFFFFF"/>
            </a:solidFill>
          </a:ln>
          <a:effectLst>
            <a:outerShdw blurRad="12700" dist="19939" dir="5400000" algn="tl" rotWithShape="0">
              <a:srgbClr val="000000">
                <a:alpha val="8000"/>
              </a:srgbClr>
            </a:outerShdw>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3488399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p:cSld name="Quote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151486338"/>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Quote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377303812"/>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p:cSld name="Quote Med Blue">
    <p:bg>
      <p:bgPr>
        <a:solidFill>
          <a:schemeClr val="accent5"/>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2799246981"/>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Quote Light Blue">
    <p:bg>
      <p:bgPr>
        <a:solidFill>
          <a:schemeClr val="accent6"/>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1580631650"/>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Blank White">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155672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Blank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939101"/>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Blank Orange">
    <p:bg>
      <p:bgPr>
        <a:solidFill>
          <a:schemeClr val="accent2"/>
        </a:solidFill>
        <a:effectLst/>
      </p:bgPr>
    </p:bg>
    <p:spTree>
      <p:nvGrpSpPr>
        <p:cNvPr id="1" name=""/>
        <p:cNvGrpSpPr/>
        <p:nvPr/>
      </p:nvGrpSpPr>
      <p:grpSpPr>
        <a:xfrm>
          <a:off x="0" y="0"/>
          <a:ext cx="0" cy="0"/>
          <a:chOff x="0" y="0"/>
          <a:chExt cx="0" cy="0"/>
        </a:xfrm>
      </p:grpSpPr>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057092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Blank Yellow">
    <p:bg>
      <p:bgPr>
        <a:solidFill>
          <a:schemeClr val="accent3"/>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249976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Blank Mint">
    <p:bg>
      <p:bgPr>
        <a:solidFill>
          <a:schemeClr val="accent4"/>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00816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Blank Med Blue">
    <p:bg>
      <p:bgPr>
        <a:solidFill>
          <a:schemeClr val="accent5"/>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90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p:cSld name="Blank Light Blue">
    <p:bg>
      <p:bgPr>
        <a:solidFill>
          <a:schemeClr val="accent6"/>
        </a:solidFill>
        <a:effectLst/>
      </p:bgPr>
    </p:bg>
    <p:spTree>
      <p:nvGrpSpPr>
        <p:cNvPr id="1" name=""/>
        <p:cNvGrpSpPr/>
        <p:nvPr/>
      </p:nvGrpSpPr>
      <p:grpSpPr>
        <a:xfrm>
          <a:off x="0" y="0"/>
          <a:ext cx="0" cy="0"/>
          <a:chOff x="0" y="0"/>
          <a:chExt cx="0" cy="0"/>
        </a:xfrm>
      </p:grpSpPr>
      <p:sp>
        <p:nvSpPr>
          <p:cNvPr id="2"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810264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Full-Color Logo Bumper">
    <p:bg>
      <p:bgPr>
        <a:solidFill>
          <a:srgbClr val="FFFFFF"/>
        </a:solidFill>
        <a:effectLst/>
      </p:bgPr>
    </p:bg>
    <p:spTree>
      <p:nvGrpSpPr>
        <p:cNvPr id="1" name=""/>
        <p:cNvGrpSpPr/>
        <p:nvPr/>
      </p:nvGrpSpPr>
      <p:grpSpPr>
        <a:xfrm>
          <a:off x="0" y="0"/>
          <a:ext cx="0" cy="0"/>
          <a:chOff x="0" y="0"/>
          <a:chExt cx="0" cy="0"/>
        </a:xfrm>
      </p:grpSpPr>
      <p:grpSp>
        <p:nvGrpSpPr>
          <p:cNvPr id="3" name="Tableau Conference Logo Full-Color"/>
          <p:cNvGrpSpPr>
            <a:grpSpLocks noChangeAspect="1"/>
          </p:cNvGrpSpPr>
          <p:nvPr/>
        </p:nvGrpSpPr>
        <p:grpSpPr bwMode="auto">
          <a:xfrm>
            <a:off x="3141795" y="2744787"/>
            <a:ext cx="8346810" cy="2740026"/>
            <a:chOff x="-15709" y="-4079"/>
            <a:chExt cx="40637" cy="13340"/>
          </a:xfrm>
        </p:grpSpPr>
        <p:sp>
          <p:nvSpPr>
            <p:cNvPr id="4" name="Word Mark"/>
            <p:cNvSpPr>
              <a:spLocks noEditPoints="1"/>
            </p:cNvSpPr>
            <p:nvPr userDrawn="1"/>
          </p:nvSpPr>
          <p:spPr bwMode="auto">
            <a:xfrm>
              <a:off x="-3527" y="-1219"/>
              <a:ext cx="28455" cy="10480"/>
            </a:xfrm>
            <a:custGeom>
              <a:avLst/>
              <a:gdLst>
                <a:gd name="T0" fmla="*/ 10258 w 28455"/>
                <a:gd name="T1" fmla="*/ 10456 h 10480"/>
                <a:gd name="T2" fmla="*/ 22045 w 28455"/>
                <a:gd name="T3" fmla="*/ 9026 h 10480"/>
                <a:gd name="T4" fmla="*/ 5573 w 28455"/>
                <a:gd name="T5" fmla="*/ 10430 h 10480"/>
                <a:gd name="T6" fmla="*/ 4512 w 28455"/>
                <a:gd name="T7" fmla="*/ 9740 h 10480"/>
                <a:gd name="T8" fmla="*/ 5573 w 28455"/>
                <a:gd name="T9" fmla="*/ 9050 h 10480"/>
                <a:gd name="T10" fmla="*/ 5400 w 28455"/>
                <a:gd name="T11" fmla="*/ 9395 h 10480"/>
                <a:gd name="T12" fmla="*/ 5006 w 28455"/>
                <a:gd name="T13" fmla="*/ 9986 h 10480"/>
                <a:gd name="T14" fmla="*/ 5599 w 28455"/>
                <a:gd name="T15" fmla="*/ 9740 h 10480"/>
                <a:gd name="T16" fmla="*/ 6804 w 28455"/>
                <a:gd name="T17" fmla="*/ 6363 h 10480"/>
                <a:gd name="T18" fmla="*/ 5474 w 28455"/>
                <a:gd name="T19" fmla="*/ 5129 h 10480"/>
                <a:gd name="T20" fmla="*/ 5769 w 28455"/>
                <a:gd name="T21" fmla="*/ 3207 h 10480"/>
                <a:gd name="T22" fmla="*/ 7446 w 28455"/>
                <a:gd name="T23" fmla="*/ 2564 h 10480"/>
                <a:gd name="T24" fmla="*/ 7101 w 28455"/>
                <a:gd name="T25" fmla="*/ 3304 h 10480"/>
                <a:gd name="T26" fmla="*/ 6409 w 28455"/>
                <a:gd name="T27" fmla="*/ 5228 h 10480"/>
                <a:gd name="T28" fmla="*/ 8382 w 28455"/>
                <a:gd name="T29" fmla="*/ 9889 h 10480"/>
                <a:gd name="T30" fmla="*/ 8382 w 28455"/>
                <a:gd name="T31" fmla="*/ 9889 h 10480"/>
                <a:gd name="T32" fmla="*/ 0 w 28455"/>
                <a:gd name="T33" fmla="*/ 3330 h 10480"/>
                <a:gd name="T34" fmla="*/ 27297 w 28455"/>
                <a:gd name="T35" fmla="*/ 5772 h 10480"/>
                <a:gd name="T36" fmla="*/ 25990 w 28455"/>
                <a:gd name="T37" fmla="*/ 5254 h 10480"/>
                <a:gd name="T38" fmla="*/ 25423 w 28455"/>
                <a:gd name="T39" fmla="*/ 5918 h 10480"/>
                <a:gd name="T40" fmla="*/ 28010 w 28455"/>
                <a:gd name="T41" fmla="*/ 6117 h 10480"/>
                <a:gd name="T42" fmla="*/ 27665 w 28455"/>
                <a:gd name="T43" fmla="*/ 2689 h 10480"/>
                <a:gd name="T44" fmla="*/ 2194 w 28455"/>
                <a:gd name="T45" fmla="*/ 9740 h 10480"/>
                <a:gd name="T46" fmla="*/ 2837 w 28455"/>
                <a:gd name="T47" fmla="*/ 9568 h 10480"/>
                <a:gd name="T48" fmla="*/ 2072 w 28455"/>
                <a:gd name="T49" fmla="*/ 9100 h 10480"/>
                <a:gd name="T50" fmla="*/ 2072 w 28455"/>
                <a:gd name="T51" fmla="*/ 10357 h 10480"/>
                <a:gd name="T52" fmla="*/ 2811 w 28455"/>
                <a:gd name="T53" fmla="*/ 9889 h 10480"/>
                <a:gd name="T54" fmla="*/ 26680 w 28455"/>
                <a:gd name="T55" fmla="*/ 9395 h 10480"/>
                <a:gd name="T56" fmla="*/ 19160 w 28455"/>
                <a:gd name="T57" fmla="*/ 9863 h 10480"/>
                <a:gd name="T58" fmla="*/ 16249 w 28455"/>
                <a:gd name="T59" fmla="*/ 10456 h 10480"/>
                <a:gd name="T60" fmla="*/ 16521 w 28455"/>
                <a:gd name="T61" fmla="*/ 9149 h 10480"/>
                <a:gd name="T62" fmla="*/ 16200 w 28455"/>
                <a:gd name="T63" fmla="*/ 9421 h 10480"/>
                <a:gd name="T64" fmla="*/ 16249 w 28455"/>
                <a:gd name="T65" fmla="*/ 9468 h 10480"/>
                <a:gd name="T66" fmla="*/ 17509 w 28455"/>
                <a:gd name="T67" fmla="*/ 5523 h 10480"/>
                <a:gd name="T68" fmla="*/ 19578 w 28455"/>
                <a:gd name="T69" fmla="*/ 6166 h 10480"/>
                <a:gd name="T70" fmla="*/ 17015 w 28455"/>
                <a:gd name="T71" fmla="*/ 6117 h 10480"/>
                <a:gd name="T72" fmla="*/ 16200 w 28455"/>
                <a:gd name="T73" fmla="*/ 4611 h 10480"/>
                <a:gd name="T74" fmla="*/ 16842 w 28455"/>
                <a:gd name="T75" fmla="*/ 2959 h 10480"/>
                <a:gd name="T76" fmla="*/ 18617 w 28455"/>
                <a:gd name="T77" fmla="*/ 2640 h 10480"/>
                <a:gd name="T78" fmla="*/ 19725 w 28455"/>
                <a:gd name="T79" fmla="*/ 3971 h 10480"/>
                <a:gd name="T80" fmla="*/ 17976 w 28455"/>
                <a:gd name="T81" fmla="*/ 3280 h 10480"/>
                <a:gd name="T82" fmla="*/ 23474 w 28455"/>
                <a:gd name="T83" fmla="*/ 6386 h 10480"/>
                <a:gd name="T84" fmla="*/ 21133 w 28455"/>
                <a:gd name="T85" fmla="*/ 5944 h 10480"/>
                <a:gd name="T86" fmla="*/ 20615 w 28455"/>
                <a:gd name="T87" fmla="*/ 4070 h 10480"/>
                <a:gd name="T88" fmla="*/ 21650 w 28455"/>
                <a:gd name="T89" fmla="*/ 2713 h 10480"/>
                <a:gd name="T90" fmla="*/ 24140 w 28455"/>
                <a:gd name="T91" fmla="*/ 2541 h 10480"/>
                <a:gd name="T92" fmla="*/ 21896 w 28455"/>
                <a:gd name="T93" fmla="*/ 3477 h 10480"/>
                <a:gd name="T94" fmla="*/ 21922 w 28455"/>
                <a:gd name="T95" fmla="*/ 5523 h 10480"/>
                <a:gd name="T96" fmla="*/ 12625 w 28455"/>
                <a:gd name="T97" fmla="*/ 6166 h 10480"/>
                <a:gd name="T98" fmla="*/ 9963 w 28455"/>
                <a:gd name="T99" fmla="*/ 6190 h 10480"/>
                <a:gd name="T100" fmla="*/ 12231 w 28455"/>
                <a:gd name="T101" fmla="*/ 2640 h 10480"/>
                <a:gd name="T102" fmla="*/ 13388 w 28455"/>
                <a:gd name="T103" fmla="*/ 3897 h 10480"/>
                <a:gd name="T104" fmla="*/ 13043 w 28455"/>
                <a:gd name="T105" fmla="*/ 5795 h 10480"/>
                <a:gd name="T106" fmla="*/ 11515 w 28455"/>
                <a:gd name="T107" fmla="*/ 3304 h 10480"/>
                <a:gd name="T108" fmla="*/ 11711 w 28455"/>
                <a:gd name="T109" fmla="*/ 5696 h 10480"/>
                <a:gd name="T110" fmla="*/ 24091 w 28455"/>
                <a:gd name="T111" fmla="*/ 9371 h 10480"/>
                <a:gd name="T112" fmla="*/ 24658 w 28455"/>
                <a:gd name="T113" fmla="*/ 9123 h 10480"/>
                <a:gd name="T114" fmla="*/ 23500 w 28455"/>
                <a:gd name="T115" fmla="*/ 9568 h 10480"/>
                <a:gd name="T116" fmla="*/ 24339 w 28455"/>
                <a:gd name="T117" fmla="*/ 10480 h 10480"/>
                <a:gd name="T118" fmla="*/ 24216 w 28455"/>
                <a:gd name="T119" fmla="*/ 10135 h 10480"/>
                <a:gd name="T120" fmla="*/ 15238 w 28455"/>
                <a:gd name="T121" fmla="*/ 7126 h 10480"/>
                <a:gd name="T122" fmla="*/ 13858 w 28455"/>
                <a:gd name="T123" fmla="*/ 9544 h 10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455" h="10480">
                  <a:moveTo>
                    <a:pt x="10258" y="9026"/>
                  </a:moveTo>
                  <a:lnTo>
                    <a:pt x="11416" y="9026"/>
                  </a:lnTo>
                  <a:lnTo>
                    <a:pt x="11416" y="9395"/>
                  </a:lnTo>
                  <a:lnTo>
                    <a:pt x="10676" y="9395"/>
                  </a:lnTo>
                  <a:lnTo>
                    <a:pt x="10676" y="9594"/>
                  </a:lnTo>
                  <a:lnTo>
                    <a:pt x="11293" y="9594"/>
                  </a:lnTo>
                  <a:lnTo>
                    <a:pt x="11293" y="9913"/>
                  </a:lnTo>
                  <a:lnTo>
                    <a:pt x="10676" y="9913"/>
                  </a:lnTo>
                  <a:lnTo>
                    <a:pt x="10676" y="10456"/>
                  </a:lnTo>
                  <a:lnTo>
                    <a:pt x="10258" y="10456"/>
                  </a:lnTo>
                  <a:lnTo>
                    <a:pt x="10258" y="9026"/>
                  </a:lnTo>
                  <a:close/>
                  <a:moveTo>
                    <a:pt x="21650" y="9889"/>
                  </a:moveTo>
                  <a:lnTo>
                    <a:pt x="21256" y="9026"/>
                  </a:lnTo>
                  <a:lnTo>
                    <a:pt x="20712" y="9026"/>
                  </a:lnTo>
                  <a:lnTo>
                    <a:pt x="20712" y="10456"/>
                  </a:lnTo>
                  <a:lnTo>
                    <a:pt x="21107" y="10456"/>
                  </a:lnTo>
                  <a:lnTo>
                    <a:pt x="21107" y="9568"/>
                  </a:lnTo>
                  <a:lnTo>
                    <a:pt x="21551" y="10456"/>
                  </a:lnTo>
                  <a:lnTo>
                    <a:pt x="22045" y="10456"/>
                  </a:lnTo>
                  <a:lnTo>
                    <a:pt x="22045" y="9026"/>
                  </a:lnTo>
                  <a:lnTo>
                    <a:pt x="21650" y="9026"/>
                  </a:lnTo>
                  <a:lnTo>
                    <a:pt x="21650" y="9889"/>
                  </a:lnTo>
                  <a:close/>
                  <a:moveTo>
                    <a:pt x="5993" y="9594"/>
                  </a:moveTo>
                  <a:lnTo>
                    <a:pt x="6017" y="9740"/>
                  </a:lnTo>
                  <a:lnTo>
                    <a:pt x="5993" y="9889"/>
                  </a:lnTo>
                  <a:lnTo>
                    <a:pt x="5967" y="10036"/>
                  </a:lnTo>
                  <a:lnTo>
                    <a:pt x="5894" y="10161"/>
                  </a:lnTo>
                  <a:lnTo>
                    <a:pt x="5819" y="10258"/>
                  </a:lnTo>
                  <a:lnTo>
                    <a:pt x="5696" y="10357"/>
                  </a:lnTo>
                  <a:lnTo>
                    <a:pt x="5573" y="10430"/>
                  </a:lnTo>
                  <a:lnTo>
                    <a:pt x="5424" y="10456"/>
                  </a:lnTo>
                  <a:lnTo>
                    <a:pt x="5252" y="10480"/>
                  </a:lnTo>
                  <a:lnTo>
                    <a:pt x="5079" y="10456"/>
                  </a:lnTo>
                  <a:lnTo>
                    <a:pt x="4933" y="10430"/>
                  </a:lnTo>
                  <a:lnTo>
                    <a:pt x="4810" y="10357"/>
                  </a:lnTo>
                  <a:lnTo>
                    <a:pt x="4711" y="10258"/>
                  </a:lnTo>
                  <a:lnTo>
                    <a:pt x="4611" y="10161"/>
                  </a:lnTo>
                  <a:lnTo>
                    <a:pt x="4562" y="10036"/>
                  </a:lnTo>
                  <a:lnTo>
                    <a:pt x="4512" y="9889"/>
                  </a:lnTo>
                  <a:lnTo>
                    <a:pt x="4512" y="9740"/>
                  </a:lnTo>
                  <a:lnTo>
                    <a:pt x="4512" y="9594"/>
                  </a:lnTo>
                  <a:lnTo>
                    <a:pt x="4562" y="9445"/>
                  </a:lnTo>
                  <a:lnTo>
                    <a:pt x="4611" y="9322"/>
                  </a:lnTo>
                  <a:lnTo>
                    <a:pt x="4711" y="9222"/>
                  </a:lnTo>
                  <a:lnTo>
                    <a:pt x="4810" y="9123"/>
                  </a:lnTo>
                  <a:lnTo>
                    <a:pt x="4933" y="9050"/>
                  </a:lnTo>
                  <a:lnTo>
                    <a:pt x="5079" y="9000"/>
                  </a:lnTo>
                  <a:lnTo>
                    <a:pt x="5252" y="9000"/>
                  </a:lnTo>
                  <a:lnTo>
                    <a:pt x="5424" y="9000"/>
                  </a:lnTo>
                  <a:lnTo>
                    <a:pt x="5573" y="9050"/>
                  </a:lnTo>
                  <a:lnTo>
                    <a:pt x="5696" y="9123"/>
                  </a:lnTo>
                  <a:lnTo>
                    <a:pt x="5819" y="9222"/>
                  </a:lnTo>
                  <a:lnTo>
                    <a:pt x="5894" y="9322"/>
                  </a:lnTo>
                  <a:lnTo>
                    <a:pt x="5967" y="9445"/>
                  </a:lnTo>
                  <a:lnTo>
                    <a:pt x="5993" y="9594"/>
                  </a:lnTo>
                  <a:close/>
                  <a:moveTo>
                    <a:pt x="5599" y="9740"/>
                  </a:moveTo>
                  <a:lnTo>
                    <a:pt x="5573" y="9594"/>
                  </a:lnTo>
                  <a:lnTo>
                    <a:pt x="5500" y="9468"/>
                  </a:lnTo>
                  <a:lnTo>
                    <a:pt x="5450" y="9421"/>
                  </a:lnTo>
                  <a:lnTo>
                    <a:pt x="5400" y="9395"/>
                  </a:lnTo>
                  <a:lnTo>
                    <a:pt x="5327" y="9371"/>
                  </a:lnTo>
                  <a:lnTo>
                    <a:pt x="5252" y="9371"/>
                  </a:lnTo>
                  <a:lnTo>
                    <a:pt x="5178" y="9371"/>
                  </a:lnTo>
                  <a:lnTo>
                    <a:pt x="5105" y="9395"/>
                  </a:lnTo>
                  <a:lnTo>
                    <a:pt x="5055" y="9421"/>
                  </a:lnTo>
                  <a:lnTo>
                    <a:pt x="5006" y="9468"/>
                  </a:lnTo>
                  <a:lnTo>
                    <a:pt x="4956" y="9594"/>
                  </a:lnTo>
                  <a:lnTo>
                    <a:pt x="4933" y="9740"/>
                  </a:lnTo>
                  <a:lnTo>
                    <a:pt x="4956" y="9889"/>
                  </a:lnTo>
                  <a:lnTo>
                    <a:pt x="5006" y="9986"/>
                  </a:lnTo>
                  <a:lnTo>
                    <a:pt x="5055" y="10036"/>
                  </a:lnTo>
                  <a:lnTo>
                    <a:pt x="5105" y="10085"/>
                  </a:lnTo>
                  <a:lnTo>
                    <a:pt x="5178" y="10111"/>
                  </a:lnTo>
                  <a:lnTo>
                    <a:pt x="5252" y="10111"/>
                  </a:lnTo>
                  <a:lnTo>
                    <a:pt x="5327" y="10111"/>
                  </a:lnTo>
                  <a:lnTo>
                    <a:pt x="5400" y="10085"/>
                  </a:lnTo>
                  <a:lnTo>
                    <a:pt x="5450" y="10036"/>
                  </a:lnTo>
                  <a:lnTo>
                    <a:pt x="5500" y="9986"/>
                  </a:lnTo>
                  <a:lnTo>
                    <a:pt x="5573" y="9889"/>
                  </a:lnTo>
                  <a:lnTo>
                    <a:pt x="5599" y="9740"/>
                  </a:lnTo>
                  <a:close/>
                  <a:moveTo>
                    <a:pt x="8113" y="2541"/>
                  </a:moveTo>
                  <a:lnTo>
                    <a:pt x="8925" y="2541"/>
                  </a:lnTo>
                  <a:lnTo>
                    <a:pt x="8902" y="6190"/>
                  </a:lnTo>
                  <a:lnTo>
                    <a:pt x="8604" y="6289"/>
                  </a:lnTo>
                  <a:lnTo>
                    <a:pt x="8259" y="6363"/>
                  </a:lnTo>
                  <a:lnTo>
                    <a:pt x="7891" y="6412"/>
                  </a:lnTo>
                  <a:lnTo>
                    <a:pt x="7496" y="6436"/>
                  </a:lnTo>
                  <a:lnTo>
                    <a:pt x="7248" y="6436"/>
                  </a:lnTo>
                  <a:lnTo>
                    <a:pt x="7026" y="6412"/>
                  </a:lnTo>
                  <a:lnTo>
                    <a:pt x="6804" y="6363"/>
                  </a:lnTo>
                  <a:lnTo>
                    <a:pt x="6608" y="6313"/>
                  </a:lnTo>
                  <a:lnTo>
                    <a:pt x="6409" y="6240"/>
                  </a:lnTo>
                  <a:lnTo>
                    <a:pt x="6237" y="6140"/>
                  </a:lnTo>
                  <a:lnTo>
                    <a:pt x="6090" y="6041"/>
                  </a:lnTo>
                  <a:lnTo>
                    <a:pt x="5941" y="5918"/>
                  </a:lnTo>
                  <a:lnTo>
                    <a:pt x="5819" y="5795"/>
                  </a:lnTo>
                  <a:lnTo>
                    <a:pt x="5696" y="5646"/>
                  </a:lnTo>
                  <a:lnTo>
                    <a:pt x="5599" y="5500"/>
                  </a:lnTo>
                  <a:lnTo>
                    <a:pt x="5523" y="5327"/>
                  </a:lnTo>
                  <a:lnTo>
                    <a:pt x="5474" y="5129"/>
                  </a:lnTo>
                  <a:lnTo>
                    <a:pt x="5424" y="4933"/>
                  </a:lnTo>
                  <a:lnTo>
                    <a:pt x="5400" y="4710"/>
                  </a:lnTo>
                  <a:lnTo>
                    <a:pt x="5400" y="4488"/>
                  </a:lnTo>
                  <a:lnTo>
                    <a:pt x="5400" y="4266"/>
                  </a:lnTo>
                  <a:lnTo>
                    <a:pt x="5424" y="4070"/>
                  </a:lnTo>
                  <a:lnTo>
                    <a:pt x="5474" y="3871"/>
                  </a:lnTo>
                  <a:lnTo>
                    <a:pt x="5523" y="3699"/>
                  </a:lnTo>
                  <a:lnTo>
                    <a:pt x="5599" y="3526"/>
                  </a:lnTo>
                  <a:lnTo>
                    <a:pt x="5672" y="3354"/>
                  </a:lnTo>
                  <a:lnTo>
                    <a:pt x="5769" y="3207"/>
                  </a:lnTo>
                  <a:lnTo>
                    <a:pt x="5892" y="3084"/>
                  </a:lnTo>
                  <a:lnTo>
                    <a:pt x="6015" y="2959"/>
                  </a:lnTo>
                  <a:lnTo>
                    <a:pt x="6140" y="2862"/>
                  </a:lnTo>
                  <a:lnTo>
                    <a:pt x="6286" y="2763"/>
                  </a:lnTo>
                  <a:lnTo>
                    <a:pt x="6459" y="2689"/>
                  </a:lnTo>
                  <a:lnTo>
                    <a:pt x="6631" y="2640"/>
                  </a:lnTo>
                  <a:lnTo>
                    <a:pt x="6804" y="2590"/>
                  </a:lnTo>
                  <a:lnTo>
                    <a:pt x="7002" y="2564"/>
                  </a:lnTo>
                  <a:lnTo>
                    <a:pt x="7198" y="2564"/>
                  </a:lnTo>
                  <a:lnTo>
                    <a:pt x="7446" y="2564"/>
                  </a:lnTo>
                  <a:lnTo>
                    <a:pt x="7692" y="2614"/>
                  </a:lnTo>
                  <a:lnTo>
                    <a:pt x="7914" y="2689"/>
                  </a:lnTo>
                  <a:lnTo>
                    <a:pt x="8113" y="2812"/>
                  </a:lnTo>
                  <a:lnTo>
                    <a:pt x="8113" y="2541"/>
                  </a:lnTo>
                  <a:close/>
                  <a:moveTo>
                    <a:pt x="8113" y="3552"/>
                  </a:moveTo>
                  <a:lnTo>
                    <a:pt x="7940" y="3429"/>
                  </a:lnTo>
                  <a:lnTo>
                    <a:pt x="7742" y="3354"/>
                  </a:lnTo>
                  <a:lnTo>
                    <a:pt x="7546" y="3304"/>
                  </a:lnTo>
                  <a:lnTo>
                    <a:pt x="7347" y="3304"/>
                  </a:lnTo>
                  <a:lnTo>
                    <a:pt x="7101" y="3304"/>
                  </a:lnTo>
                  <a:lnTo>
                    <a:pt x="6879" y="3380"/>
                  </a:lnTo>
                  <a:lnTo>
                    <a:pt x="6707" y="3477"/>
                  </a:lnTo>
                  <a:lnTo>
                    <a:pt x="6534" y="3625"/>
                  </a:lnTo>
                  <a:lnTo>
                    <a:pt x="6409" y="3798"/>
                  </a:lnTo>
                  <a:lnTo>
                    <a:pt x="6312" y="3994"/>
                  </a:lnTo>
                  <a:lnTo>
                    <a:pt x="6263" y="4242"/>
                  </a:lnTo>
                  <a:lnTo>
                    <a:pt x="6237" y="4488"/>
                  </a:lnTo>
                  <a:lnTo>
                    <a:pt x="6263" y="4784"/>
                  </a:lnTo>
                  <a:lnTo>
                    <a:pt x="6312" y="5006"/>
                  </a:lnTo>
                  <a:lnTo>
                    <a:pt x="6409" y="5228"/>
                  </a:lnTo>
                  <a:lnTo>
                    <a:pt x="6534" y="5401"/>
                  </a:lnTo>
                  <a:lnTo>
                    <a:pt x="6707" y="5523"/>
                  </a:lnTo>
                  <a:lnTo>
                    <a:pt x="6929" y="5623"/>
                  </a:lnTo>
                  <a:lnTo>
                    <a:pt x="7151" y="5672"/>
                  </a:lnTo>
                  <a:lnTo>
                    <a:pt x="7420" y="5696"/>
                  </a:lnTo>
                  <a:lnTo>
                    <a:pt x="7718" y="5672"/>
                  </a:lnTo>
                  <a:lnTo>
                    <a:pt x="7914" y="5646"/>
                  </a:lnTo>
                  <a:lnTo>
                    <a:pt x="8113" y="5623"/>
                  </a:lnTo>
                  <a:lnTo>
                    <a:pt x="8113" y="3552"/>
                  </a:lnTo>
                  <a:close/>
                  <a:moveTo>
                    <a:pt x="8382" y="9889"/>
                  </a:moveTo>
                  <a:lnTo>
                    <a:pt x="7964" y="9026"/>
                  </a:lnTo>
                  <a:lnTo>
                    <a:pt x="7446" y="9026"/>
                  </a:lnTo>
                  <a:lnTo>
                    <a:pt x="7446" y="10456"/>
                  </a:lnTo>
                  <a:lnTo>
                    <a:pt x="7841" y="10456"/>
                  </a:lnTo>
                  <a:lnTo>
                    <a:pt x="7841" y="9568"/>
                  </a:lnTo>
                  <a:lnTo>
                    <a:pt x="8259" y="10456"/>
                  </a:lnTo>
                  <a:lnTo>
                    <a:pt x="8753" y="10456"/>
                  </a:lnTo>
                  <a:lnTo>
                    <a:pt x="8753" y="9026"/>
                  </a:lnTo>
                  <a:lnTo>
                    <a:pt x="8382" y="9026"/>
                  </a:lnTo>
                  <a:lnTo>
                    <a:pt x="8382" y="9889"/>
                  </a:lnTo>
                  <a:close/>
                  <a:moveTo>
                    <a:pt x="1998" y="6412"/>
                  </a:moveTo>
                  <a:lnTo>
                    <a:pt x="2787" y="6412"/>
                  </a:lnTo>
                  <a:lnTo>
                    <a:pt x="2787" y="4119"/>
                  </a:lnTo>
                  <a:lnTo>
                    <a:pt x="4807" y="4119"/>
                  </a:lnTo>
                  <a:lnTo>
                    <a:pt x="4807" y="3330"/>
                  </a:lnTo>
                  <a:lnTo>
                    <a:pt x="2787" y="3330"/>
                  </a:lnTo>
                  <a:lnTo>
                    <a:pt x="2787" y="1111"/>
                  </a:lnTo>
                  <a:lnTo>
                    <a:pt x="1998" y="1111"/>
                  </a:lnTo>
                  <a:lnTo>
                    <a:pt x="1998" y="3330"/>
                  </a:lnTo>
                  <a:lnTo>
                    <a:pt x="0" y="3330"/>
                  </a:lnTo>
                  <a:lnTo>
                    <a:pt x="0" y="4119"/>
                  </a:lnTo>
                  <a:lnTo>
                    <a:pt x="1998" y="4119"/>
                  </a:lnTo>
                  <a:lnTo>
                    <a:pt x="1998" y="6412"/>
                  </a:lnTo>
                  <a:close/>
                  <a:moveTo>
                    <a:pt x="27665" y="2689"/>
                  </a:moveTo>
                  <a:lnTo>
                    <a:pt x="27665" y="5055"/>
                  </a:lnTo>
                  <a:lnTo>
                    <a:pt x="27642" y="5254"/>
                  </a:lnTo>
                  <a:lnTo>
                    <a:pt x="27592" y="5427"/>
                  </a:lnTo>
                  <a:lnTo>
                    <a:pt x="27519" y="5573"/>
                  </a:lnTo>
                  <a:lnTo>
                    <a:pt x="27420" y="5672"/>
                  </a:lnTo>
                  <a:lnTo>
                    <a:pt x="27297" y="5772"/>
                  </a:lnTo>
                  <a:lnTo>
                    <a:pt x="27150" y="5819"/>
                  </a:lnTo>
                  <a:lnTo>
                    <a:pt x="27002" y="5869"/>
                  </a:lnTo>
                  <a:lnTo>
                    <a:pt x="26803" y="5869"/>
                  </a:lnTo>
                  <a:lnTo>
                    <a:pt x="26631" y="5869"/>
                  </a:lnTo>
                  <a:lnTo>
                    <a:pt x="26458" y="5819"/>
                  </a:lnTo>
                  <a:lnTo>
                    <a:pt x="26312" y="5772"/>
                  </a:lnTo>
                  <a:lnTo>
                    <a:pt x="26186" y="5672"/>
                  </a:lnTo>
                  <a:lnTo>
                    <a:pt x="26090" y="5573"/>
                  </a:lnTo>
                  <a:lnTo>
                    <a:pt x="26014" y="5427"/>
                  </a:lnTo>
                  <a:lnTo>
                    <a:pt x="25990" y="5254"/>
                  </a:lnTo>
                  <a:lnTo>
                    <a:pt x="25967" y="5055"/>
                  </a:lnTo>
                  <a:lnTo>
                    <a:pt x="25967" y="2689"/>
                  </a:lnTo>
                  <a:lnTo>
                    <a:pt x="25152" y="2689"/>
                  </a:lnTo>
                  <a:lnTo>
                    <a:pt x="25152" y="5155"/>
                  </a:lnTo>
                  <a:lnTo>
                    <a:pt x="25178" y="5301"/>
                  </a:lnTo>
                  <a:lnTo>
                    <a:pt x="25178" y="5427"/>
                  </a:lnTo>
                  <a:lnTo>
                    <a:pt x="25225" y="5573"/>
                  </a:lnTo>
                  <a:lnTo>
                    <a:pt x="25274" y="5696"/>
                  </a:lnTo>
                  <a:lnTo>
                    <a:pt x="25350" y="5819"/>
                  </a:lnTo>
                  <a:lnTo>
                    <a:pt x="25423" y="5918"/>
                  </a:lnTo>
                  <a:lnTo>
                    <a:pt x="25497" y="6017"/>
                  </a:lnTo>
                  <a:lnTo>
                    <a:pt x="25596" y="6117"/>
                  </a:lnTo>
                  <a:lnTo>
                    <a:pt x="25841" y="6263"/>
                  </a:lnTo>
                  <a:lnTo>
                    <a:pt x="26113" y="6386"/>
                  </a:lnTo>
                  <a:lnTo>
                    <a:pt x="26458" y="6436"/>
                  </a:lnTo>
                  <a:lnTo>
                    <a:pt x="26803" y="6462"/>
                  </a:lnTo>
                  <a:lnTo>
                    <a:pt x="27174" y="6436"/>
                  </a:lnTo>
                  <a:lnTo>
                    <a:pt x="27493" y="6386"/>
                  </a:lnTo>
                  <a:lnTo>
                    <a:pt x="27788" y="6263"/>
                  </a:lnTo>
                  <a:lnTo>
                    <a:pt x="28010" y="6117"/>
                  </a:lnTo>
                  <a:lnTo>
                    <a:pt x="28110" y="6017"/>
                  </a:lnTo>
                  <a:lnTo>
                    <a:pt x="28209" y="5918"/>
                  </a:lnTo>
                  <a:lnTo>
                    <a:pt x="28282" y="5819"/>
                  </a:lnTo>
                  <a:lnTo>
                    <a:pt x="28355" y="5696"/>
                  </a:lnTo>
                  <a:lnTo>
                    <a:pt x="28405" y="5573"/>
                  </a:lnTo>
                  <a:lnTo>
                    <a:pt x="28431" y="5427"/>
                  </a:lnTo>
                  <a:lnTo>
                    <a:pt x="28455" y="5301"/>
                  </a:lnTo>
                  <a:lnTo>
                    <a:pt x="28455" y="5155"/>
                  </a:lnTo>
                  <a:lnTo>
                    <a:pt x="28455" y="2689"/>
                  </a:lnTo>
                  <a:lnTo>
                    <a:pt x="27665" y="2689"/>
                  </a:lnTo>
                  <a:close/>
                  <a:moveTo>
                    <a:pt x="2761" y="9986"/>
                  </a:moveTo>
                  <a:lnTo>
                    <a:pt x="2688" y="10062"/>
                  </a:lnTo>
                  <a:lnTo>
                    <a:pt x="2615" y="10111"/>
                  </a:lnTo>
                  <a:lnTo>
                    <a:pt x="2516" y="10135"/>
                  </a:lnTo>
                  <a:lnTo>
                    <a:pt x="2442" y="10135"/>
                  </a:lnTo>
                  <a:lnTo>
                    <a:pt x="2367" y="10111"/>
                  </a:lnTo>
                  <a:lnTo>
                    <a:pt x="2317" y="10062"/>
                  </a:lnTo>
                  <a:lnTo>
                    <a:pt x="2270" y="10012"/>
                  </a:lnTo>
                  <a:lnTo>
                    <a:pt x="2220" y="9889"/>
                  </a:lnTo>
                  <a:lnTo>
                    <a:pt x="2194" y="9740"/>
                  </a:lnTo>
                  <a:lnTo>
                    <a:pt x="2220" y="9594"/>
                  </a:lnTo>
                  <a:lnTo>
                    <a:pt x="2270" y="9468"/>
                  </a:lnTo>
                  <a:lnTo>
                    <a:pt x="2317" y="9421"/>
                  </a:lnTo>
                  <a:lnTo>
                    <a:pt x="2367" y="9371"/>
                  </a:lnTo>
                  <a:lnTo>
                    <a:pt x="2442" y="9345"/>
                  </a:lnTo>
                  <a:lnTo>
                    <a:pt x="2516" y="9345"/>
                  </a:lnTo>
                  <a:lnTo>
                    <a:pt x="2615" y="9345"/>
                  </a:lnTo>
                  <a:lnTo>
                    <a:pt x="2688" y="9395"/>
                  </a:lnTo>
                  <a:lnTo>
                    <a:pt x="2761" y="9468"/>
                  </a:lnTo>
                  <a:lnTo>
                    <a:pt x="2837" y="9568"/>
                  </a:lnTo>
                  <a:lnTo>
                    <a:pt x="3156" y="9395"/>
                  </a:lnTo>
                  <a:lnTo>
                    <a:pt x="3106" y="9296"/>
                  </a:lnTo>
                  <a:lnTo>
                    <a:pt x="3033" y="9199"/>
                  </a:lnTo>
                  <a:lnTo>
                    <a:pt x="2960" y="9123"/>
                  </a:lnTo>
                  <a:lnTo>
                    <a:pt x="2861" y="9076"/>
                  </a:lnTo>
                  <a:lnTo>
                    <a:pt x="2688" y="9026"/>
                  </a:lnTo>
                  <a:lnTo>
                    <a:pt x="2490" y="9000"/>
                  </a:lnTo>
                  <a:lnTo>
                    <a:pt x="2343" y="9000"/>
                  </a:lnTo>
                  <a:lnTo>
                    <a:pt x="2194" y="9050"/>
                  </a:lnTo>
                  <a:lnTo>
                    <a:pt x="2072" y="9100"/>
                  </a:lnTo>
                  <a:lnTo>
                    <a:pt x="1972" y="9199"/>
                  </a:lnTo>
                  <a:lnTo>
                    <a:pt x="1897" y="9296"/>
                  </a:lnTo>
                  <a:lnTo>
                    <a:pt x="1823" y="9421"/>
                  </a:lnTo>
                  <a:lnTo>
                    <a:pt x="1774" y="9568"/>
                  </a:lnTo>
                  <a:lnTo>
                    <a:pt x="1774" y="9740"/>
                  </a:lnTo>
                  <a:lnTo>
                    <a:pt x="1774" y="9889"/>
                  </a:lnTo>
                  <a:lnTo>
                    <a:pt x="1823" y="10036"/>
                  </a:lnTo>
                  <a:lnTo>
                    <a:pt x="1897" y="10161"/>
                  </a:lnTo>
                  <a:lnTo>
                    <a:pt x="1972" y="10284"/>
                  </a:lnTo>
                  <a:lnTo>
                    <a:pt x="2072" y="10357"/>
                  </a:lnTo>
                  <a:lnTo>
                    <a:pt x="2194" y="10430"/>
                  </a:lnTo>
                  <a:lnTo>
                    <a:pt x="2343" y="10456"/>
                  </a:lnTo>
                  <a:lnTo>
                    <a:pt x="2490" y="10480"/>
                  </a:lnTo>
                  <a:lnTo>
                    <a:pt x="2615" y="10480"/>
                  </a:lnTo>
                  <a:lnTo>
                    <a:pt x="2712" y="10456"/>
                  </a:lnTo>
                  <a:lnTo>
                    <a:pt x="2811" y="10407"/>
                  </a:lnTo>
                  <a:lnTo>
                    <a:pt x="2910" y="10357"/>
                  </a:lnTo>
                  <a:lnTo>
                    <a:pt x="3057" y="10234"/>
                  </a:lnTo>
                  <a:lnTo>
                    <a:pt x="3182" y="10062"/>
                  </a:lnTo>
                  <a:lnTo>
                    <a:pt x="2811" y="9889"/>
                  </a:lnTo>
                  <a:lnTo>
                    <a:pt x="2761" y="9986"/>
                  </a:lnTo>
                  <a:close/>
                  <a:moveTo>
                    <a:pt x="26286" y="10456"/>
                  </a:moveTo>
                  <a:lnTo>
                    <a:pt x="27446" y="10456"/>
                  </a:lnTo>
                  <a:lnTo>
                    <a:pt x="27446" y="10085"/>
                  </a:lnTo>
                  <a:lnTo>
                    <a:pt x="26680" y="10085"/>
                  </a:lnTo>
                  <a:lnTo>
                    <a:pt x="26680" y="9863"/>
                  </a:lnTo>
                  <a:lnTo>
                    <a:pt x="27323" y="9863"/>
                  </a:lnTo>
                  <a:lnTo>
                    <a:pt x="27323" y="9544"/>
                  </a:lnTo>
                  <a:lnTo>
                    <a:pt x="26680" y="9544"/>
                  </a:lnTo>
                  <a:lnTo>
                    <a:pt x="26680" y="9395"/>
                  </a:lnTo>
                  <a:lnTo>
                    <a:pt x="27446" y="9395"/>
                  </a:lnTo>
                  <a:lnTo>
                    <a:pt x="27446" y="9026"/>
                  </a:lnTo>
                  <a:lnTo>
                    <a:pt x="26286" y="9026"/>
                  </a:lnTo>
                  <a:lnTo>
                    <a:pt x="26286" y="10456"/>
                  </a:lnTo>
                  <a:close/>
                  <a:moveTo>
                    <a:pt x="18125" y="10456"/>
                  </a:moveTo>
                  <a:lnTo>
                    <a:pt x="19259" y="10456"/>
                  </a:lnTo>
                  <a:lnTo>
                    <a:pt x="19259" y="10085"/>
                  </a:lnTo>
                  <a:lnTo>
                    <a:pt x="18520" y="10085"/>
                  </a:lnTo>
                  <a:lnTo>
                    <a:pt x="18520" y="9863"/>
                  </a:lnTo>
                  <a:lnTo>
                    <a:pt x="19160" y="9863"/>
                  </a:lnTo>
                  <a:lnTo>
                    <a:pt x="19160" y="9544"/>
                  </a:lnTo>
                  <a:lnTo>
                    <a:pt x="18520" y="9544"/>
                  </a:lnTo>
                  <a:lnTo>
                    <a:pt x="18520" y="9395"/>
                  </a:lnTo>
                  <a:lnTo>
                    <a:pt x="19259" y="9395"/>
                  </a:lnTo>
                  <a:lnTo>
                    <a:pt x="19259" y="9026"/>
                  </a:lnTo>
                  <a:lnTo>
                    <a:pt x="18125" y="9026"/>
                  </a:lnTo>
                  <a:lnTo>
                    <a:pt x="18125" y="10456"/>
                  </a:lnTo>
                  <a:close/>
                  <a:moveTo>
                    <a:pt x="16422" y="9913"/>
                  </a:moveTo>
                  <a:lnTo>
                    <a:pt x="16717" y="10456"/>
                  </a:lnTo>
                  <a:lnTo>
                    <a:pt x="16249" y="10456"/>
                  </a:lnTo>
                  <a:lnTo>
                    <a:pt x="16027" y="9986"/>
                  </a:lnTo>
                  <a:lnTo>
                    <a:pt x="15855" y="9986"/>
                  </a:lnTo>
                  <a:lnTo>
                    <a:pt x="15855" y="10456"/>
                  </a:lnTo>
                  <a:lnTo>
                    <a:pt x="15437" y="10456"/>
                  </a:lnTo>
                  <a:lnTo>
                    <a:pt x="15437" y="9026"/>
                  </a:lnTo>
                  <a:lnTo>
                    <a:pt x="16127" y="9026"/>
                  </a:lnTo>
                  <a:lnTo>
                    <a:pt x="16249" y="9026"/>
                  </a:lnTo>
                  <a:lnTo>
                    <a:pt x="16349" y="9050"/>
                  </a:lnTo>
                  <a:lnTo>
                    <a:pt x="16445" y="9100"/>
                  </a:lnTo>
                  <a:lnTo>
                    <a:pt x="16521" y="9149"/>
                  </a:lnTo>
                  <a:lnTo>
                    <a:pt x="16594" y="9222"/>
                  </a:lnTo>
                  <a:lnTo>
                    <a:pt x="16618" y="9296"/>
                  </a:lnTo>
                  <a:lnTo>
                    <a:pt x="16668" y="9395"/>
                  </a:lnTo>
                  <a:lnTo>
                    <a:pt x="16668" y="9494"/>
                  </a:lnTo>
                  <a:lnTo>
                    <a:pt x="16644" y="9641"/>
                  </a:lnTo>
                  <a:lnTo>
                    <a:pt x="16594" y="9766"/>
                  </a:lnTo>
                  <a:lnTo>
                    <a:pt x="16521" y="9839"/>
                  </a:lnTo>
                  <a:lnTo>
                    <a:pt x="16422" y="9913"/>
                  </a:lnTo>
                  <a:close/>
                  <a:moveTo>
                    <a:pt x="16249" y="9468"/>
                  </a:moveTo>
                  <a:lnTo>
                    <a:pt x="16200" y="9421"/>
                  </a:lnTo>
                  <a:lnTo>
                    <a:pt x="16176" y="9395"/>
                  </a:lnTo>
                  <a:lnTo>
                    <a:pt x="16101" y="9395"/>
                  </a:lnTo>
                  <a:lnTo>
                    <a:pt x="15855" y="9395"/>
                  </a:lnTo>
                  <a:lnTo>
                    <a:pt x="15855" y="9667"/>
                  </a:lnTo>
                  <a:lnTo>
                    <a:pt x="16101" y="9667"/>
                  </a:lnTo>
                  <a:lnTo>
                    <a:pt x="16176" y="9667"/>
                  </a:lnTo>
                  <a:lnTo>
                    <a:pt x="16200" y="9641"/>
                  </a:lnTo>
                  <a:lnTo>
                    <a:pt x="16249" y="9594"/>
                  </a:lnTo>
                  <a:lnTo>
                    <a:pt x="16249" y="9544"/>
                  </a:lnTo>
                  <a:lnTo>
                    <a:pt x="16249" y="9468"/>
                  </a:lnTo>
                  <a:close/>
                  <a:moveTo>
                    <a:pt x="19725" y="3971"/>
                  </a:moveTo>
                  <a:lnTo>
                    <a:pt x="19774" y="4193"/>
                  </a:lnTo>
                  <a:lnTo>
                    <a:pt x="19774" y="4415"/>
                  </a:lnTo>
                  <a:lnTo>
                    <a:pt x="19774" y="4637"/>
                  </a:lnTo>
                  <a:lnTo>
                    <a:pt x="17039" y="4637"/>
                  </a:lnTo>
                  <a:lnTo>
                    <a:pt x="17064" y="4883"/>
                  </a:lnTo>
                  <a:lnTo>
                    <a:pt x="17138" y="5081"/>
                  </a:lnTo>
                  <a:lnTo>
                    <a:pt x="17237" y="5278"/>
                  </a:lnTo>
                  <a:lnTo>
                    <a:pt x="17360" y="5401"/>
                  </a:lnTo>
                  <a:lnTo>
                    <a:pt x="17509" y="5523"/>
                  </a:lnTo>
                  <a:lnTo>
                    <a:pt x="17681" y="5623"/>
                  </a:lnTo>
                  <a:lnTo>
                    <a:pt x="17877" y="5672"/>
                  </a:lnTo>
                  <a:lnTo>
                    <a:pt x="18076" y="5696"/>
                  </a:lnTo>
                  <a:lnTo>
                    <a:pt x="18470" y="5696"/>
                  </a:lnTo>
                  <a:lnTo>
                    <a:pt x="18865" y="5646"/>
                  </a:lnTo>
                  <a:lnTo>
                    <a:pt x="19061" y="5599"/>
                  </a:lnTo>
                  <a:lnTo>
                    <a:pt x="19259" y="5549"/>
                  </a:lnTo>
                  <a:lnTo>
                    <a:pt x="19432" y="5474"/>
                  </a:lnTo>
                  <a:lnTo>
                    <a:pt x="19578" y="5401"/>
                  </a:lnTo>
                  <a:lnTo>
                    <a:pt x="19578" y="6166"/>
                  </a:lnTo>
                  <a:lnTo>
                    <a:pt x="19210" y="6313"/>
                  </a:lnTo>
                  <a:lnTo>
                    <a:pt x="18839" y="6412"/>
                  </a:lnTo>
                  <a:lnTo>
                    <a:pt x="18643" y="6436"/>
                  </a:lnTo>
                  <a:lnTo>
                    <a:pt x="18421" y="6462"/>
                  </a:lnTo>
                  <a:lnTo>
                    <a:pt x="17976" y="6436"/>
                  </a:lnTo>
                  <a:lnTo>
                    <a:pt x="17754" y="6412"/>
                  </a:lnTo>
                  <a:lnTo>
                    <a:pt x="17556" y="6363"/>
                  </a:lnTo>
                  <a:lnTo>
                    <a:pt x="17360" y="6289"/>
                  </a:lnTo>
                  <a:lnTo>
                    <a:pt x="17187" y="6214"/>
                  </a:lnTo>
                  <a:lnTo>
                    <a:pt x="17015" y="6117"/>
                  </a:lnTo>
                  <a:lnTo>
                    <a:pt x="16866" y="6017"/>
                  </a:lnTo>
                  <a:lnTo>
                    <a:pt x="16743" y="5895"/>
                  </a:lnTo>
                  <a:lnTo>
                    <a:pt x="16620" y="5772"/>
                  </a:lnTo>
                  <a:lnTo>
                    <a:pt x="16497" y="5623"/>
                  </a:lnTo>
                  <a:lnTo>
                    <a:pt x="16422" y="5474"/>
                  </a:lnTo>
                  <a:lnTo>
                    <a:pt x="16349" y="5327"/>
                  </a:lnTo>
                  <a:lnTo>
                    <a:pt x="16275" y="5155"/>
                  </a:lnTo>
                  <a:lnTo>
                    <a:pt x="16226" y="4982"/>
                  </a:lnTo>
                  <a:lnTo>
                    <a:pt x="16200" y="4810"/>
                  </a:lnTo>
                  <a:lnTo>
                    <a:pt x="16200" y="4611"/>
                  </a:lnTo>
                  <a:lnTo>
                    <a:pt x="16200" y="4439"/>
                  </a:lnTo>
                  <a:lnTo>
                    <a:pt x="16200" y="4242"/>
                  </a:lnTo>
                  <a:lnTo>
                    <a:pt x="16226" y="4044"/>
                  </a:lnTo>
                  <a:lnTo>
                    <a:pt x="16275" y="3848"/>
                  </a:lnTo>
                  <a:lnTo>
                    <a:pt x="16349" y="3675"/>
                  </a:lnTo>
                  <a:lnTo>
                    <a:pt x="16422" y="3503"/>
                  </a:lnTo>
                  <a:lnTo>
                    <a:pt x="16497" y="3354"/>
                  </a:lnTo>
                  <a:lnTo>
                    <a:pt x="16594" y="3207"/>
                  </a:lnTo>
                  <a:lnTo>
                    <a:pt x="16720" y="3084"/>
                  </a:lnTo>
                  <a:lnTo>
                    <a:pt x="16842" y="2959"/>
                  </a:lnTo>
                  <a:lnTo>
                    <a:pt x="16989" y="2862"/>
                  </a:lnTo>
                  <a:lnTo>
                    <a:pt x="17138" y="2763"/>
                  </a:lnTo>
                  <a:lnTo>
                    <a:pt x="17287" y="2689"/>
                  </a:lnTo>
                  <a:lnTo>
                    <a:pt x="17459" y="2614"/>
                  </a:lnTo>
                  <a:lnTo>
                    <a:pt x="17632" y="2590"/>
                  </a:lnTo>
                  <a:lnTo>
                    <a:pt x="17828" y="2564"/>
                  </a:lnTo>
                  <a:lnTo>
                    <a:pt x="18026" y="2541"/>
                  </a:lnTo>
                  <a:lnTo>
                    <a:pt x="18248" y="2564"/>
                  </a:lnTo>
                  <a:lnTo>
                    <a:pt x="18444" y="2590"/>
                  </a:lnTo>
                  <a:lnTo>
                    <a:pt x="18617" y="2640"/>
                  </a:lnTo>
                  <a:lnTo>
                    <a:pt x="18789" y="2689"/>
                  </a:lnTo>
                  <a:lnTo>
                    <a:pt x="18962" y="2786"/>
                  </a:lnTo>
                  <a:lnTo>
                    <a:pt x="19110" y="2886"/>
                  </a:lnTo>
                  <a:lnTo>
                    <a:pt x="19233" y="2985"/>
                  </a:lnTo>
                  <a:lnTo>
                    <a:pt x="19356" y="3131"/>
                  </a:lnTo>
                  <a:lnTo>
                    <a:pt x="19455" y="3280"/>
                  </a:lnTo>
                  <a:lnTo>
                    <a:pt x="19555" y="3429"/>
                  </a:lnTo>
                  <a:lnTo>
                    <a:pt x="19628" y="3602"/>
                  </a:lnTo>
                  <a:lnTo>
                    <a:pt x="19701" y="3774"/>
                  </a:lnTo>
                  <a:lnTo>
                    <a:pt x="19725" y="3971"/>
                  </a:lnTo>
                  <a:close/>
                  <a:moveTo>
                    <a:pt x="18914" y="4044"/>
                  </a:moveTo>
                  <a:lnTo>
                    <a:pt x="18888" y="3871"/>
                  </a:lnTo>
                  <a:lnTo>
                    <a:pt x="18839" y="3725"/>
                  </a:lnTo>
                  <a:lnTo>
                    <a:pt x="18789" y="3602"/>
                  </a:lnTo>
                  <a:lnTo>
                    <a:pt x="18692" y="3503"/>
                  </a:lnTo>
                  <a:lnTo>
                    <a:pt x="18593" y="3403"/>
                  </a:lnTo>
                  <a:lnTo>
                    <a:pt x="18470" y="3354"/>
                  </a:lnTo>
                  <a:lnTo>
                    <a:pt x="18321" y="3304"/>
                  </a:lnTo>
                  <a:lnTo>
                    <a:pt x="18149" y="3280"/>
                  </a:lnTo>
                  <a:lnTo>
                    <a:pt x="17976" y="3280"/>
                  </a:lnTo>
                  <a:lnTo>
                    <a:pt x="17804" y="3330"/>
                  </a:lnTo>
                  <a:lnTo>
                    <a:pt x="17655" y="3380"/>
                  </a:lnTo>
                  <a:lnTo>
                    <a:pt x="17509" y="3477"/>
                  </a:lnTo>
                  <a:lnTo>
                    <a:pt x="17360" y="3576"/>
                  </a:lnTo>
                  <a:lnTo>
                    <a:pt x="17237" y="3725"/>
                  </a:lnTo>
                  <a:lnTo>
                    <a:pt x="17138" y="3871"/>
                  </a:lnTo>
                  <a:lnTo>
                    <a:pt x="17088" y="4044"/>
                  </a:lnTo>
                  <a:lnTo>
                    <a:pt x="18914" y="4044"/>
                  </a:lnTo>
                  <a:close/>
                  <a:moveTo>
                    <a:pt x="23821" y="6289"/>
                  </a:moveTo>
                  <a:lnTo>
                    <a:pt x="23474" y="6386"/>
                  </a:lnTo>
                  <a:lnTo>
                    <a:pt x="23080" y="6436"/>
                  </a:lnTo>
                  <a:lnTo>
                    <a:pt x="22711" y="6462"/>
                  </a:lnTo>
                  <a:lnTo>
                    <a:pt x="22463" y="6436"/>
                  </a:lnTo>
                  <a:lnTo>
                    <a:pt x="22217" y="6412"/>
                  </a:lnTo>
                  <a:lnTo>
                    <a:pt x="22021" y="6386"/>
                  </a:lnTo>
                  <a:lnTo>
                    <a:pt x="21799" y="6313"/>
                  </a:lnTo>
                  <a:lnTo>
                    <a:pt x="21627" y="6240"/>
                  </a:lnTo>
                  <a:lnTo>
                    <a:pt x="21454" y="6166"/>
                  </a:lnTo>
                  <a:lnTo>
                    <a:pt x="21279" y="6067"/>
                  </a:lnTo>
                  <a:lnTo>
                    <a:pt x="21133" y="5944"/>
                  </a:lnTo>
                  <a:lnTo>
                    <a:pt x="21010" y="5819"/>
                  </a:lnTo>
                  <a:lnTo>
                    <a:pt x="20911" y="5672"/>
                  </a:lnTo>
                  <a:lnTo>
                    <a:pt x="20812" y="5500"/>
                  </a:lnTo>
                  <a:lnTo>
                    <a:pt x="20738" y="5327"/>
                  </a:lnTo>
                  <a:lnTo>
                    <a:pt x="20665" y="5129"/>
                  </a:lnTo>
                  <a:lnTo>
                    <a:pt x="20639" y="4933"/>
                  </a:lnTo>
                  <a:lnTo>
                    <a:pt x="20589" y="4734"/>
                  </a:lnTo>
                  <a:lnTo>
                    <a:pt x="20589" y="4514"/>
                  </a:lnTo>
                  <a:lnTo>
                    <a:pt x="20589" y="4292"/>
                  </a:lnTo>
                  <a:lnTo>
                    <a:pt x="20615" y="4070"/>
                  </a:lnTo>
                  <a:lnTo>
                    <a:pt x="20665" y="3897"/>
                  </a:lnTo>
                  <a:lnTo>
                    <a:pt x="20712" y="3699"/>
                  </a:lnTo>
                  <a:lnTo>
                    <a:pt x="20788" y="3526"/>
                  </a:lnTo>
                  <a:lnTo>
                    <a:pt x="20887" y="3380"/>
                  </a:lnTo>
                  <a:lnTo>
                    <a:pt x="20984" y="3231"/>
                  </a:lnTo>
                  <a:lnTo>
                    <a:pt x="21083" y="3084"/>
                  </a:lnTo>
                  <a:lnTo>
                    <a:pt x="21206" y="2959"/>
                  </a:lnTo>
                  <a:lnTo>
                    <a:pt x="21355" y="2862"/>
                  </a:lnTo>
                  <a:lnTo>
                    <a:pt x="21501" y="2786"/>
                  </a:lnTo>
                  <a:lnTo>
                    <a:pt x="21650" y="2713"/>
                  </a:lnTo>
                  <a:lnTo>
                    <a:pt x="21823" y="2640"/>
                  </a:lnTo>
                  <a:lnTo>
                    <a:pt x="21995" y="2590"/>
                  </a:lnTo>
                  <a:lnTo>
                    <a:pt x="22194" y="2564"/>
                  </a:lnTo>
                  <a:lnTo>
                    <a:pt x="22390" y="2564"/>
                  </a:lnTo>
                  <a:lnTo>
                    <a:pt x="22661" y="2590"/>
                  </a:lnTo>
                  <a:lnTo>
                    <a:pt x="22884" y="2614"/>
                  </a:lnTo>
                  <a:lnTo>
                    <a:pt x="23129" y="2713"/>
                  </a:lnTo>
                  <a:lnTo>
                    <a:pt x="23328" y="2812"/>
                  </a:lnTo>
                  <a:lnTo>
                    <a:pt x="23328" y="2541"/>
                  </a:lnTo>
                  <a:lnTo>
                    <a:pt x="24140" y="2541"/>
                  </a:lnTo>
                  <a:lnTo>
                    <a:pt x="24117" y="6190"/>
                  </a:lnTo>
                  <a:lnTo>
                    <a:pt x="23821" y="6289"/>
                  </a:lnTo>
                  <a:close/>
                  <a:moveTo>
                    <a:pt x="23328" y="3576"/>
                  </a:moveTo>
                  <a:lnTo>
                    <a:pt x="23129" y="3453"/>
                  </a:lnTo>
                  <a:lnTo>
                    <a:pt x="22933" y="3380"/>
                  </a:lnTo>
                  <a:lnTo>
                    <a:pt x="22735" y="3330"/>
                  </a:lnTo>
                  <a:lnTo>
                    <a:pt x="22539" y="3304"/>
                  </a:lnTo>
                  <a:lnTo>
                    <a:pt x="22317" y="3330"/>
                  </a:lnTo>
                  <a:lnTo>
                    <a:pt x="22094" y="3380"/>
                  </a:lnTo>
                  <a:lnTo>
                    <a:pt x="21896" y="3477"/>
                  </a:lnTo>
                  <a:lnTo>
                    <a:pt x="21749" y="3625"/>
                  </a:lnTo>
                  <a:lnTo>
                    <a:pt x="21601" y="3798"/>
                  </a:lnTo>
                  <a:lnTo>
                    <a:pt x="21527" y="3994"/>
                  </a:lnTo>
                  <a:lnTo>
                    <a:pt x="21454" y="4242"/>
                  </a:lnTo>
                  <a:lnTo>
                    <a:pt x="21428" y="4514"/>
                  </a:lnTo>
                  <a:lnTo>
                    <a:pt x="21454" y="4784"/>
                  </a:lnTo>
                  <a:lnTo>
                    <a:pt x="21527" y="5032"/>
                  </a:lnTo>
                  <a:lnTo>
                    <a:pt x="21627" y="5228"/>
                  </a:lnTo>
                  <a:lnTo>
                    <a:pt x="21749" y="5401"/>
                  </a:lnTo>
                  <a:lnTo>
                    <a:pt x="21922" y="5523"/>
                  </a:lnTo>
                  <a:lnTo>
                    <a:pt x="22118" y="5623"/>
                  </a:lnTo>
                  <a:lnTo>
                    <a:pt x="22366" y="5696"/>
                  </a:lnTo>
                  <a:lnTo>
                    <a:pt x="22612" y="5722"/>
                  </a:lnTo>
                  <a:lnTo>
                    <a:pt x="22907" y="5696"/>
                  </a:lnTo>
                  <a:lnTo>
                    <a:pt x="23106" y="5672"/>
                  </a:lnTo>
                  <a:lnTo>
                    <a:pt x="23302" y="5623"/>
                  </a:lnTo>
                  <a:lnTo>
                    <a:pt x="23328" y="3576"/>
                  </a:lnTo>
                  <a:close/>
                  <a:moveTo>
                    <a:pt x="12921" y="5944"/>
                  </a:moveTo>
                  <a:lnTo>
                    <a:pt x="12772" y="6067"/>
                  </a:lnTo>
                  <a:lnTo>
                    <a:pt x="12625" y="6166"/>
                  </a:lnTo>
                  <a:lnTo>
                    <a:pt x="12453" y="6240"/>
                  </a:lnTo>
                  <a:lnTo>
                    <a:pt x="12254" y="6313"/>
                  </a:lnTo>
                  <a:lnTo>
                    <a:pt x="12058" y="6386"/>
                  </a:lnTo>
                  <a:lnTo>
                    <a:pt x="11836" y="6412"/>
                  </a:lnTo>
                  <a:lnTo>
                    <a:pt x="11614" y="6436"/>
                  </a:lnTo>
                  <a:lnTo>
                    <a:pt x="11366" y="6462"/>
                  </a:lnTo>
                  <a:lnTo>
                    <a:pt x="11021" y="6436"/>
                  </a:lnTo>
                  <a:lnTo>
                    <a:pt x="10676" y="6386"/>
                  </a:lnTo>
                  <a:lnTo>
                    <a:pt x="10305" y="6313"/>
                  </a:lnTo>
                  <a:lnTo>
                    <a:pt x="9963" y="6190"/>
                  </a:lnTo>
                  <a:lnTo>
                    <a:pt x="9937" y="765"/>
                  </a:lnTo>
                  <a:lnTo>
                    <a:pt x="10749" y="765"/>
                  </a:lnTo>
                  <a:lnTo>
                    <a:pt x="10749" y="2763"/>
                  </a:lnTo>
                  <a:lnTo>
                    <a:pt x="11021" y="2663"/>
                  </a:lnTo>
                  <a:lnTo>
                    <a:pt x="11269" y="2614"/>
                  </a:lnTo>
                  <a:lnTo>
                    <a:pt x="11489" y="2564"/>
                  </a:lnTo>
                  <a:lnTo>
                    <a:pt x="11664" y="2564"/>
                  </a:lnTo>
                  <a:lnTo>
                    <a:pt x="11860" y="2564"/>
                  </a:lnTo>
                  <a:lnTo>
                    <a:pt x="12058" y="2590"/>
                  </a:lnTo>
                  <a:lnTo>
                    <a:pt x="12231" y="2640"/>
                  </a:lnTo>
                  <a:lnTo>
                    <a:pt x="12403" y="2713"/>
                  </a:lnTo>
                  <a:lnTo>
                    <a:pt x="12576" y="2786"/>
                  </a:lnTo>
                  <a:lnTo>
                    <a:pt x="12722" y="2862"/>
                  </a:lnTo>
                  <a:lnTo>
                    <a:pt x="12847" y="2959"/>
                  </a:lnTo>
                  <a:lnTo>
                    <a:pt x="12970" y="3084"/>
                  </a:lnTo>
                  <a:lnTo>
                    <a:pt x="13093" y="3231"/>
                  </a:lnTo>
                  <a:lnTo>
                    <a:pt x="13192" y="3380"/>
                  </a:lnTo>
                  <a:lnTo>
                    <a:pt x="13265" y="3526"/>
                  </a:lnTo>
                  <a:lnTo>
                    <a:pt x="13339" y="3699"/>
                  </a:lnTo>
                  <a:lnTo>
                    <a:pt x="13388" y="3897"/>
                  </a:lnTo>
                  <a:lnTo>
                    <a:pt x="13438" y="4070"/>
                  </a:lnTo>
                  <a:lnTo>
                    <a:pt x="13462" y="4292"/>
                  </a:lnTo>
                  <a:lnTo>
                    <a:pt x="13462" y="4514"/>
                  </a:lnTo>
                  <a:lnTo>
                    <a:pt x="13462" y="4734"/>
                  </a:lnTo>
                  <a:lnTo>
                    <a:pt x="13438" y="4933"/>
                  </a:lnTo>
                  <a:lnTo>
                    <a:pt x="13388" y="5129"/>
                  </a:lnTo>
                  <a:lnTo>
                    <a:pt x="13339" y="5327"/>
                  </a:lnTo>
                  <a:lnTo>
                    <a:pt x="13265" y="5500"/>
                  </a:lnTo>
                  <a:lnTo>
                    <a:pt x="13166" y="5672"/>
                  </a:lnTo>
                  <a:lnTo>
                    <a:pt x="13043" y="5795"/>
                  </a:lnTo>
                  <a:lnTo>
                    <a:pt x="12921" y="5944"/>
                  </a:lnTo>
                  <a:close/>
                  <a:moveTo>
                    <a:pt x="12625" y="4514"/>
                  </a:moveTo>
                  <a:lnTo>
                    <a:pt x="12599" y="4242"/>
                  </a:lnTo>
                  <a:lnTo>
                    <a:pt x="12550" y="3994"/>
                  </a:lnTo>
                  <a:lnTo>
                    <a:pt x="12453" y="3798"/>
                  </a:lnTo>
                  <a:lnTo>
                    <a:pt x="12328" y="3625"/>
                  </a:lnTo>
                  <a:lnTo>
                    <a:pt x="12155" y="3477"/>
                  </a:lnTo>
                  <a:lnTo>
                    <a:pt x="11983" y="3380"/>
                  </a:lnTo>
                  <a:lnTo>
                    <a:pt x="11760" y="3330"/>
                  </a:lnTo>
                  <a:lnTo>
                    <a:pt x="11515" y="3304"/>
                  </a:lnTo>
                  <a:lnTo>
                    <a:pt x="11293" y="3330"/>
                  </a:lnTo>
                  <a:lnTo>
                    <a:pt x="11094" y="3380"/>
                  </a:lnTo>
                  <a:lnTo>
                    <a:pt x="10898" y="3429"/>
                  </a:lnTo>
                  <a:lnTo>
                    <a:pt x="10749" y="3503"/>
                  </a:lnTo>
                  <a:lnTo>
                    <a:pt x="10749" y="5573"/>
                  </a:lnTo>
                  <a:lnTo>
                    <a:pt x="10922" y="5646"/>
                  </a:lnTo>
                  <a:lnTo>
                    <a:pt x="11094" y="5672"/>
                  </a:lnTo>
                  <a:lnTo>
                    <a:pt x="11269" y="5696"/>
                  </a:lnTo>
                  <a:lnTo>
                    <a:pt x="11442" y="5722"/>
                  </a:lnTo>
                  <a:lnTo>
                    <a:pt x="11711" y="5696"/>
                  </a:lnTo>
                  <a:lnTo>
                    <a:pt x="11959" y="5623"/>
                  </a:lnTo>
                  <a:lnTo>
                    <a:pt x="12155" y="5523"/>
                  </a:lnTo>
                  <a:lnTo>
                    <a:pt x="12328" y="5401"/>
                  </a:lnTo>
                  <a:lnTo>
                    <a:pt x="12453" y="5228"/>
                  </a:lnTo>
                  <a:lnTo>
                    <a:pt x="12550" y="5032"/>
                  </a:lnTo>
                  <a:lnTo>
                    <a:pt x="12599" y="4784"/>
                  </a:lnTo>
                  <a:lnTo>
                    <a:pt x="12625" y="4514"/>
                  </a:lnTo>
                  <a:close/>
                  <a:moveTo>
                    <a:pt x="23994" y="9468"/>
                  </a:moveTo>
                  <a:lnTo>
                    <a:pt x="24041" y="9421"/>
                  </a:lnTo>
                  <a:lnTo>
                    <a:pt x="24091" y="9371"/>
                  </a:lnTo>
                  <a:lnTo>
                    <a:pt x="24140" y="9345"/>
                  </a:lnTo>
                  <a:lnTo>
                    <a:pt x="24216" y="9345"/>
                  </a:lnTo>
                  <a:lnTo>
                    <a:pt x="24313" y="9345"/>
                  </a:lnTo>
                  <a:lnTo>
                    <a:pt x="24412" y="9395"/>
                  </a:lnTo>
                  <a:lnTo>
                    <a:pt x="24485" y="9468"/>
                  </a:lnTo>
                  <a:lnTo>
                    <a:pt x="24535" y="9568"/>
                  </a:lnTo>
                  <a:lnTo>
                    <a:pt x="24880" y="9395"/>
                  </a:lnTo>
                  <a:lnTo>
                    <a:pt x="24804" y="9296"/>
                  </a:lnTo>
                  <a:lnTo>
                    <a:pt x="24733" y="9199"/>
                  </a:lnTo>
                  <a:lnTo>
                    <a:pt x="24658" y="9123"/>
                  </a:lnTo>
                  <a:lnTo>
                    <a:pt x="24585" y="9076"/>
                  </a:lnTo>
                  <a:lnTo>
                    <a:pt x="24412" y="9026"/>
                  </a:lnTo>
                  <a:lnTo>
                    <a:pt x="24216" y="9000"/>
                  </a:lnTo>
                  <a:lnTo>
                    <a:pt x="24067" y="9000"/>
                  </a:lnTo>
                  <a:lnTo>
                    <a:pt x="23918" y="9050"/>
                  </a:lnTo>
                  <a:lnTo>
                    <a:pt x="23795" y="9100"/>
                  </a:lnTo>
                  <a:lnTo>
                    <a:pt x="23696" y="9199"/>
                  </a:lnTo>
                  <a:lnTo>
                    <a:pt x="23599" y="9296"/>
                  </a:lnTo>
                  <a:lnTo>
                    <a:pt x="23524" y="9421"/>
                  </a:lnTo>
                  <a:lnTo>
                    <a:pt x="23500" y="9568"/>
                  </a:lnTo>
                  <a:lnTo>
                    <a:pt x="23474" y="9740"/>
                  </a:lnTo>
                  <a:lnTo>
                    <a:pt x="23500" y="9889"/>
                  </a:lnTo>
                  <a:lnTo>
                    <a:pt x="23524" y="10036"/>
                  </a:lnTo>
                  <a:lnTo>
                    <a:pt x="23599" y="10161"/>
                  </a:lnTo>
                  <a:lnTo>
                    <a:pt x="23696" y="10284"/>
                  </a:lnTo>
                  <a:lnTo>
                    <a:pt x="23795" y="10357"/>
                  </a:lnTo>
                  <a:lnTo>
                    <a:pt x="23918" y="10430"/>
                  </a:lnTo>
                  <a:lnTo>
                    <a:pt x="24067" y="10456"/>
                  </a:lnTo>
                  <a:lnTo>
                    <a:pt x="24216" y="10480"/>
                  </a:lnTo>
                  <a:lnTo>
                    <a:pt x="24339" y="10480"/>
                  </a:lnTo>
                  <a:lnTo>
                    <a:pt x="24436" y="10456"/>
                  </a:lnTo>
                  <a:lnTo>
                    <a:pt x="24535" y="10407"/>
                  </a:lnTo>
                  <a:lnTo>
                    <a:pt x="24611" y="10357"/>
                  </a:lnTo>
                  <a:lnTo>
                    <a:pt x="24757" y="10234"/>
                  </a:lnTo>
                  <a:lnTo>
                    <a:pt x="24880" y="10062"/>
                  </a:lnTo>
                  <a:lnTo>
                    <a:pt x="24535" y="9889"/>
                  </a:lnTo>
                  <a:lnTo>
                    <a:pt x="24462" y="9986"/>
                  </a:lnTo>
                  <a:lnTo>
                    <a:pt x="24412" y="10062"/>
                  </a:lnTo>
                  <a:lnTo>
                    <a:pt x="24313" y="10111"/>
                  </a:lnTo>
                  <a:lnTo>
                    <a:pt x="24216" y="10135"/>
                  </a:lnTo>
                  <a:lnTo>
                    <a:pt x="24140" y="10135"/>
                  </a:lnTo>
                  <a:lnTo>
                    <a:pt x="24091" y="10111"/>
                  </a:lnTo>
                  <a:lnTo>
                    <a:pt x="24041" y="10062"/>
                  </a:lnTo>
                  <a:lnTo>
                    <a:pt x="23994" y="10012"/>
                  </a:lnTo>
                  <a:lnTo>
                    <a:pt x="23918" y="9889"/>
                  </a:lnTo>
                  <a:lnTo>
                    <a:pt x="23895" y="9740"/>
                  </a:lnTo>
                  <a:lnTo>
                    <a:pt x="23918" y="9594"/>
                  </a:lnTo>
                  <a:lnTo>
                    <a:pt x="23994" y="9468"/>
                  </a:lnTo>
                  <a:close/>
                  <a:moveTo>
                    <a:pt x="14423" y="7126"/>
                  </a:moveTo>
                  <a:lnTo>
                    <a:pt x="15238" y="7126"/>
                  </a:lnTo>
                  <a:lnTo>
                    <a:pt x="15238" y="0"/>
                  </a:lnTo>
                  <a:lnTo>
                    <a:pt x="14423" y="0"/>
                  </a:lnTo>
                  <a:lnTo>
                    <a:pt x="14423" y="7126"/>
                  </a:lnTo>
                  <a:close/>
                  <a:moveTo>
                    <a:pt x="12824" y="10456"/>
                  </a:moveTo>
                  <a:lnTo>
                    <a:pt x="13981" y="10456"/>
                  </a:lnTo>
                  <a:lnTo>
                    <a:pt x="13981" y="10085"/>
                  </a:lnTo>
                  <a:lnTo>
                    <a:pt x="13242" y="10085"/>
                  </a:lnTo>
                  <a:lnTo>
                    <a:pt x="13242" y="9863"/>
                  </a:lnTo>
                  <a:lnTo>
                    <a:pt x="13858" y="9863"/>
                  </a:lnTo>
                  <a:lnTo>
                    <a:pt x="13858" y="9544"/>
                  </a:lnTo>
                  <a:lnTo>
                    <a:pt x="13242" y="9544"/>
                  </a:lnTo>
                  <a:lnTo>
                    <a:pt x="13242" y="9395"/>
                  </a:lnTo>
                  <a:lnTo>
                    <a:pt x="13981" y="9395"/>
                  </a:lnTo>
                  <a:lnTo>
                    <a:pt x="13981" y="9026"/>
                  </a:lnTo>
                  <a:lnTo>
                    <a:pt x="12824" y="9026"/>
                  </a:lnTo>
                  <a:lnTo>
                    <a:pt x="12824" y="10456"/>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range"/>
            <p:cNvSpPr>
              <a:spLocks noEditPoints="1"/>
            </p:cNvSpPr>
            <p:nvPr userDrawn="1"/>
          </p:nvSpPr>
          <p:spPr bwMode="auto">
            <a:xfrm>
              <a:off x="-7546" y="1667"/>
              <a:ext cx="1578" cy="7570"/>
            </a:xfrm>
            <a:custGeom>
              <a:avLst/>
              <a:gdLst>
                <a:gd name="T0" fmla="*/ 47 w 1578"/>
                <a:gd name="T1" fmla="*/ 1874 h 7570"/>
                <a:gd name="T2" fmla="*/ 1528 w 1578"/>
                <a:gd name="T3" fmla="*/ 1874 h 7570"/>
                <a:gd name="T4" fmla="*/ 1528 w 1578"/>
                <a:gd name="T5" fmla="*/ 7570 h 7570"/>
                <a:gd name="T6" fmla="*/ 47 w 1578"/>
                <a:gd name="T7" fmla="*/ 7570 h 7570"/>
                <a:gd name="T8" fmla="*/ 47 w 1578"/>
                <a:gd name="T9" fmla="*/ 1874 h 7570"/>
                <a:gd name="T10" fmla="*/ 1552 w 1578"/>
                <a:gd name="T11" fmla="*/ 640 h 7570"/>
                <a:gd name="T12" fmla="*/ 1528 w 1578"/>
                <a:gd name="T13" fmla="*/ 494 h 7570"/>
                <a:gd name="T14" fmla="*/ 1453 w 1578"/>
                <a:gd name="T15" fmla="*/ 345 h 7570"/>
                <a:gd name="T16" fmla="*/ 1356 w 1578"/>
                <a:gd name="T17" fmla="*/ 245 h 7570"/>
                <a:gd name="T18" fmla="*/ 1231 w 1578"/>
                <a:gd name="T19" fmla="*/ 149 h 7570"/>
                <a:gd name="T20" fmla="*/ 1084 w 1578"/>
                <a:gd name="T21" fmla="*/ 73 h 7570"/>
                <a:gd name="T22" fmla="*/ 935 w 1578"/>
                <a:gd name="T23" fmla="*/ 23 h 7570"/>
                <a:gd name="T24" fmla="*/ 789 w 1578"/>
                <a:gd name="T25" fmla="*/ 0 h 7570"/>
                <a:gd name="T26" fmla="*/ 640 w 1578"/>
                <a:gd name="T27" fmla="*/ 23 h 7570"/>
                <a:gd name="T28" fmla="*/ 494 w 1578"/>
                <a:gd name="T29" fmla="*/ 73 h 7570"/>
                <a:gd name="T30" fmla="*/ 345 w 1578"/>
                <a:gd name="T31" fmla="*/ 149 h 7570"/>
                <a:gd name="T32" fmla="*/ 222 w 1578"/>
                <a:gd name="T33" fmla="*/ 245 h 7570"/>
                <a:gd name="T34" fmla="*/ 149 w 1578"/>
                <a:gd name="T35" fmla="*/ 345 h 7570"/>
                <a:gd name="T36" fmla="*/ 73 w 1578"/>
                <a:gd name="T37" fmla="*/ 494 h 7570"/>
                <a:gd name="T38" fmla="*/ 23 w 1578"/>
                <a:gd name="T39" fmla="*/ 640 h 7570"/>
                <a:gd name="T40" fmla="*/ 0 w 1578"/>
                <a:gd name="T41" fmla="*/ 789 h 7570"/>
                <a:gd name="T42" fmla="*/ 23 w 1578"/>
                <a:gd name="T43" fmla="*/ 962 h 7570"/>
                <a:gd name="T44" fmla="*/ 73 w 1578"/>
                <a:gd name="T45" fmla="*/ 1108 h 7570"/>
                <a:gd name="T46" fmla="*/ 149 w 1578"/>
                <a:gd name="T47" fmla="*/ 1233 h 7570"/>
                <a:gd name="T48" fmla="*/ 222 w 1578"/>
                <a:gd name="T49" fmla="*/ 1356 h 7570"/>
                <a:gd name="T50" fmla="*/ 345 w 1578"/>
                <a:gd name="T51" fmla="*/ 1456 h 7570"/>
                <a:gd name="T52" fmla="*/ 494 w 1578"/>
                <a:gd name="T53" fmla="*/ 1529 h 7570"/>
                <a:gd name="T54" fmla="*/ 640 w 1578"/>
                <a:gd name="T55" fmla="*/ 1579 h 7570"/>
                <a:gd name="T56" fmla="*/ 789 w 1578"/>
                <a:gd name="T57" fmla="*/ 1579 h 7570"/>
                <a:gd name="T58" fmla="*/ 935 w 1578"/>
                <a:gd name="T59" fmla="*/ 1579 h 7570"/>
                <a:gd name="T60" fmla="*/ 1084 w 1578"/>
                <a:gd name="T61" fmla="*/ 1529 h 7570"/>
                <a:gd name="T62" fmla="*/ 1231 w 1578"/>
                <a:gd name="T63" fmla="*/ 1456 h 7570"/>
                <a:gd name="T64" fmla="*/ 1356 w 1578"/>
                <a:gd name="T65" fmla="*/ 1356 h 7570"/>
                <a:gd name="T66" fmla="*/ 1453 w 1578"/>
                <a:gd name="T67" fmla="*/ 1233 h 7570"/>
                <a:gd name="T68" fmla="*/ 1528 w 1578"/>
                <a:gd name="T69" fmla="*/ 1108 h 7570"/>
                <a:gd name="T70" fmla="*/ 1552 w 1578"/>
                <a:gd name="T71" fmla="*/ 962 h 7570"/>
                <a:gd name="T72" fmla="*/ 1578 w 1578"/>
                <a:gd name="T73" fmla="*/ 789 h 7570"/>
                <a:gd name="T74" fmla="*/ 1552 w 1578"/>
                <a:gd name="T75" fmla="*/ 640 h 7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7570">
                  <a:moveTo>
                    <a:pt x="47" y="1874"/>
                  </a:moveTo>
                  <a:lnTo>
                    <a:pt x="1528" y="1874"/>
                  </a:lnTo>
                  <a:lnTo>
                    <a:pt x="1528" y="7570"/>
                  </a:lnTo>
                  <a:lnTo>
                    <a:pt x="47" y="7570"/>
                  </a:lnTo>
                  <a:lnTo>
                    <a:pt x="47" y="1874"/>
                  </a:lnTo>
                  <a:close/>
                  <a:moveTo>
                    <a:pt x="1552" y="640"/>
                  </a:moveTo>
                  <a:lnTo>
                    <a:pt x="1528" y="494"/>
                  </a:lnTo>
                  <a:lnTo>
                    <a:pt x="1453" y="345"/>
                  </a:lnTo>
                  <a:lnTo>
                    <a:pt x="1356" y="245"/>
                  </a:lnTo>
                  <a:lnTo>
                    <a:pt x="1231" y="149"/>
                  </a:lnTo>
                  <a:lnTo>
                    <a:pt x="1084" y="73"/>
                  </a:lnTo>
                  <a:lnTo>
                    <a:pt x="935" y="23"/>
                  </a:lnTo>
                  <a:lnTo>
                    <a:pt x="789" y="0"/>
                  </a:lnTo>
                  <a:lnTo>
                    <a:pt x="640" y="23"/>
                  </a:lnTo>
                  <a:lnTo>
                    <a:pt x="494" y="73"/>
                  </a:lnTo>
                  <a:lnTo>
                    <a:pt x="345" y="149"/>
                  </a:lnTo>
                  <a:lnTo>
                    <a:pt x="222" y="245"/>
                  </a:lnTo>
                  <a:lnTo>
                    <a:pt x="149" y="345"/>
                  </a:lnTo>
                  <a:lnTo>
                    <a:pt x="73" y="494"/>
                  </a:lnTo>
                  <a:lnTo>
                    <a:pt x="23" y="640"/>
                  </a:lnTo>
                  <a:lnTo>
                    <a:pt x="0" y="789"/>
                  </a:lnTo>
                  <a:lnTo>
                    <a:pt x="23" y="962"/>
                  </a:lnTo>
                  <a:lnTo>
                    <a:pt x="73" y="1108"/>
                  </a:lnTo>
                  <a:lnTo>
                    <a:pt x="149" y="1233"/>
                  </a:lnTo>
                  <a:lnTo>
                    <a:pt x="222" y="1356"/>
                  </a:lnTo>
                  <a:lnTo>
                    <a:pt x="345" y="1456"/>
                  </a:lnTo>
                  <a:lnTo>
                    <a:pt x="494" y="1529"/>
                  </a:lnTo>
                  <a:lnTo>
                    <a:pt x="640" y="1579"/>
                  </a:lnTo>
                  <a:lnTo>
                    <a:pt x="789" y="1579"/>
                  </a:lnTo>
                  <a:lnTo>
                    <a:pt x="935" y="1579"/>
                  </a:lnTo>
                  <a:lnTo>
                    <a:pt x="1084" y="1529"/>
                  </a:lnTo>
                  <a:lnTo>
                    <a:pt x="1231" y="1456"/>
                  </a:lnTo>
                  <a:lnTo>
                    <a:pt x="1356" y="1356"/>
                  </a:lnTo>
                  <a:lnTo>
                    <a:pt x="1453" y="1233"/>
                  </a:lnTo>
                  <a:lnTo>
                    <a:pt x="1528" y="1108"/>
                  </a:lnTo>
                  <a:lnTo>
                    <a:pt x="1552" y="962"/>
                  </a:lnTo>
                  <a:lnTo>
                    <a:pt x="1578" y="789"/>
                  </a:lnTo>
                  <a:lnTo>
                    <a:pt x="1552" y="640"/>
                  </a:lnTo>
                  <a:close/>
                </a:path>
              </a:pathLst>
            </a:custGeom>
            <a:solidFill>
              <a:srgbClr val="DA682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Med Blue"/>
            <p:cNvSpPr>
              <a:spLocks/>
            </p:cNvSpPr>
            <p:nvPr userDrawn="1"/>
          </p:nvSpPr>
          <p:spPr bwMode="auto">
            <a:xfrm>
              <a:off x="-9519" y="5266"/>
              <a:ext cx="1453" cy="3971"/>
            </a:xfrm>
            <a:custGeom>
              <a:avLst/>
              <a:gdLst>
                <a:gd name="T0" fmla="*/ 0 w 1453"/>
                <a:gd name="T1" fmla="*/ 0 h 3971"/>
                <a:gd name="T2" fmla="*/ 1453 w 1453"/>
                <a:gd name="T3" fmla="*/ 0 h 3971"/>
                <a:gd name="T4" fmla="*/ 1453 w 1453"/>
                <a:gd name="T5" fmla="*/ 3971 h 3971"/>
                <a:gd name="T6" fmla="*/ 0 w 1453"/>
                <a:gd name="T7" fmla="*/ 3971 h 3971"/>
                <a:gd name="T8" fmla="*/ 0 w 1453"/>
                <a:gd name="T9" fmla="*/ 0 h 3971"/>
                <a:gd name="T10" fmla="*/ 0 w 1453"/>
                <a:gd name="T11" fmla="*/ 0 h 3971"/>
              </a:gdLst>
              <a:ahLst/>
              <a:cxnLst>
                <a:cxn ang="0">
                  <a:pos x="T0" y="T1"/>
                </a:cxn>
                <a:cxn ang="0">
                  <a:pos x="T2" y="T3"/>
                </a:cxn>
                <a:cxn ang="0">
                  <a:pos x="T4" y="T5"/>
                </a:cxn>
                <a:cxn ang="0">
                  <a:pos x="T6" y="T7"/>
                </a:cxn>
                <a:cxn ang="0">
                  <a:pos x="T8" y="T9"/>
                </a:cxn>
                <a:cxn ang="0">
                  <a:pos x="T10" y="T11"/>
                </a:cxn>
              </a:cxnLst>
              <a:rect l="0" t="0" r="r" b="b"/>
              <a:pathLst>
                <a:path w="1453" h="3971">
                  <a:moveTo>
                    <a:pt x="0" y="0"/>
                  </a:moveTo>
                  <a:lnTo>
                    <a:pt x="1453" y="0"/>
                  </a:lnTo>
                  <a:lnTo>
                    <a:pt x="1453" y="3971"/>
                  </a:lnTo>
                  <a:lnTo>
                    <a:pt x="0" y="3971"/>
                  </a:lnTo>
                  <a:lnTo>
                    <a:pt x="0" y="0"/>
                  </a:lnTo>
                  <a:lnTo>
                    <a:pt x="0" y="0"/>
                  </a:lnTo>
                  <a:close/>
                </a:path>
              </a:pathLst>
            </a:custGeom>
            <a:solidFill>
              <a:srgbClr val="1C849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Blue"/>
            <p:cNvSpPr>
              <a:spLocks noEditPoints="1"/>
            </p:cNvSpPr>
            <p:nvPr userDrawn="1"/>
          </p:nvSpPr>
          <p:spPr bwMode="auto">
            <a:xfrm>
              <a:off x="-11565" y="-4079"/>
              <a:ext cx="1578" cy="13316"/>
            </a:xfrm>
            <a:custGeom>
              <a:avLst/>
              <a:gdLst>
                <a:gd name="T0" fmla="*/ 0 w 1578"/>
                <a:gd name="T1" fmla="*/ 1924 h 13316"/>
                <a:gd name="T2" fmla="*/ 1453 w 1578"/>
                <a:gd name="T3" fmla="*/ 1924 h 13316"/>
                <a:gd name="T4" fmla="*/ 1453 w 1578"/>
                <a:gd name="T5" fmla="*/ 13316 h 13316"/>
                <a:gd name="T6" fmla="*/ 0 w 1578"/>
                <a:gd name="T7" fmla="*/ 13316 h 13316"/>
                <a:gd name="T8" fmla="*/ 0 w 1578"/>
                <a:gd name="T9" fmla="*/ 1924 h 13316"/>
                <a:gd name="T10" fmla="*/ 1552 w 1578"/>
                <a:gd name="T11" fmla="*/ 643 h 13316"/>
                <a:gd name="T12" fmla="*/ 1503 w 1578"/>
                <a:gd name="T13" fmla="*/ 494 h 13316"/>
                <a:gd name="T14" fmla="*/ 1429 w 1578"/>
                <a:gd name="T15" fmla="*/ 345 h 13316"/>
                <a:gd name="T16" fmla="*/ 1356 w 1578"/>
                <a:gd name="T17" fmla="*/ 248 h 13316"/>
                <a:gd name="T18" fmla="*/ 1233 w 1578"/>
                <a:gd name="T19" fmla="*/ 149 h 13316"/>
                <a:gd name="T20" fmla="*/ 1084 w 1578"/>
                <a:gd name="T21" fmla="*/ 75 h 13316"/>
                <a:gd name="T22" fmla="*/ 936 w 1578"/>
                <a:gd name="T23" fmla="*/ 26 h 13316"/>
                <a:gd name="T24" fmla="*/ 789 w 1578"/>
                <a:gd name="T25" fmla="*/ 0 h 13316"/>
                <a:gd name="T26" fmla="*/ 640 w 1578"/>
                <a:gd name="T27" fmla="*/ 26 h 13316"/>
                <a:gd name="T28" fmla="*/ 494 w 1578"/>
                <a:gd name="T29" fmla="*/ 75 h 13316"/>
                <a:gd name="T30" fmla="*/ 345 w 1578"/>
                <a:gd name="T31" fmla="*/ 149 h 13316"/>
                <a:gd name="T32" fmla="*/ 222 w 1578"/>
                <a:gd name="T33" fmla="*/ 248 h 13316"/>
                <a:gd name="T34" fmla="*/ 123 w 1578"/>
                <a:gd name="T35" fmla="*/ 345 h 13316"/>
                <a:gd name="T36" fmla="*/ 50 w 1578"/>
                <a:gd name="T37" fmla="*/ 494 h 13316"/>
                <a:gd name="T38" fmla="*/ 24 w 1578"/>
                <a:gd name="T39" fmla="*/ 643 h 13316"/>
                <a:gd name="T40" fmla="*/ 0 w 1578"/>
                <a:gd name="T41" fmla="*/ 789 h 13316"/>
                <a:gd name="T42" fmla="*/ 24 w 1578"/>
                <a:gd name="T43" fmla="*/ 962 h 13316"/>
                <a:gd name="T44" fmla="*/ 50 w 1578"/>
                <a:gd name="T45" fmla="*/ 1111 h 13316"/>
                <a:gd name="T46" fmla="*/ 123 w 1578"/>
                <a:gd name="T47" fmla="*/ 1234 h 13316"/>
                <a:gd name="T48" fmla="*/ 222 w 1578"/>
                <a:gd name="T49" fmla="*/ 1356 h 13316"/>
                <a:gd name="T50" fmla="*/ 345 w 1578"/>
                <a:gd name="T51" fmla="*/ 1456 h 13316"/>
                <a:gd name="T52" fmla="*/ 494 w 1578"/>
                <a:gd name="T53" fmla="*/ 1529 h 13316"/>
                <a:gd name="T54" fmla="*/ 640 w 1578"/>
                <a:gd name="T55" fmla="*/ 1579 h 13316"/>
                <a:gd name="T56" fmla="*/ 789 w 1578"/>
                <a:gd name="T57" fmla="*/ 1579 h 13316"/>
                <a:gd name="T58" fmla="*/ 936 w 1578"/>
                <a:gd name="T59" fmla="*/ 1579 h 13316"/>
                <a:gd name="T60" fmla="*/ 1084 w 1578"/>
                <a:gd name="T61" fmla="*/ 1529 h 13316"/>
                <a:gd name="T62" fmla="*/ 1233 w 1578"/>
                <a:gd name="T63" fmla="*/ 1456 h 13316"/>
                <a:gd name="T64" fmla="*/ 1356 w 1578"/>
                <a:gd name="T65" fmla="*/ 1356 h 13316"/>
                <a:gd name="T66" fmla="*/ 1429 w 1578"/>
                <a:gd name="T67" fmla="*/ 1234 h 13316"/>
                <a:gd name="T68" fmla="*/ 1503 w 1578"/>
                <a:gd name="T69" fmla="*/ 1111 h 13316"/>
                <a:gd name="T70" fmla="*/ 1552 w 1578"/>
                <a:gd name="T71" fmla="*/ 962 h 13316"/>
                <a:gd name="T72" fmla="*/ 1578 w 1578"/>
                <a:gd name="T73" fmla="*/ 789 h 13316"/>
                <a:gd name="T74" fmla="*/ 1552 w 1578"/>
                <a:gd name="T75" fmla="*/ 643 h 13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13316">
                  <a:moveTo>
                    <a:pt x="0" y="1924"/>
                  </a:moveTo>
                  <a:lnTo>
                    <a:pt x="1453" y="1924"/>
                  </a:lnTo>
                  <a:lnTo>
                    <a:pt x="1453" y="13316"/>
                  </a:lnTo>
                  <a:lnTo>
                    <a:pt x="0" y="13316"/>
                  </a:lnTo>
                  <a:lnTo>
                    <a:pt x="0" y="1924"/>
                  </a:lnTo>
                  <a:close/>
                  <a:moveTo>
                    <a:pt x="1552" y="643"/>
                  </a:moveTo>
                  <a:lnTo>
                    <a:pt x="1503" y="494"/>
                  </a:lnTo>
                  <a:lnTo>
                    <a:pt x="1429" y="345"/>
                  </a:lnTo>
                  <a:lnTo>
                    <a:pt x="1356" y="248"/>
                  </a:lnTo>
                  <a:lnTo>
                    <a:pt x="1233" y="149"/>
                  </a:lnTo>
                  <a:lnTo>
                    <a:pt x="1084" y="75"/>
                  </a:lnTo>
                  <a:lnTo>
                    <a:pt x="936" y="26"/>
                  </a:lnTo>
                  <a:lnTo>
                    <a:pt x="789" y="0"/>
                  </a:lnTo>
                  <a:lnTo>
                    <a:pt x="640" y="26"/>
                  </a:lnTo>
                  <a:lnTo>
                    <a:pt x="494" y="75"/>
                  </a:lnTo>
                  <a:lnTo>
                    <a:pt x="345" y="149"/>
                  </a:lnTo>
                  <a:lnTo>
                    <a:pt x="222" y="248"/>
                  </a:lnTo>
                  <a:lnTo>
                    <a:pt x="123" y="345"/>
                  </a:lnTo>
                  <a:lnTo>
                    <a:pt x="50" y="494"/>
                  </a:lnTo>
                  <a:lnTo>
                    <a:pt x="24" y="643"/>
                  </a:lnTo>
                  <a:lnTo>
                    <a:pt x="0" y="789"/>
                  </a:lnTo>
                  <a:lnTo>
                    <a:pt x="24" y="962"/>
                  </a:lnTo>
                  <a:lnTo>
                    <a:pt x="50" y="1111"/>
                  </a:lnTo>
                  <a:lnTo>
                    <a:pt x="123" y="1234"/>
                  </a:lnTo>
                  <a:lnTo>
                    <a:pt x="222" y="1356"/>
                  </a:lnTo>
                  <a:lnTo>
                    <a:pt x="345" y="1456"/>
                  </a:lnTo>
                  <a:lnTo>
                    <a:pt x="494" y="1529"/>
                  </a:lnTo>
                  <a:lnTo>
                    <a:pt x="640" y="1579"/>
                  </a:lnTo>
                  <a:lnTo>
                    <a:pt x="789" y="1579"/>
                  </a:lnTo>
                  <a:lnTo>
                    <a:pt x="936" y="1579"/>
                  </a:lnTo>
                  <a:lnTo>
                    <a:pt x="1084" y="1529"/>
                  </a:lnTo>
                  <a:lnTo>
                    <a:pt x="1233" y="1456"/>
                  </a:lnTo>
                  <a:lnTo>
                    <a:pt x="1356" y="1356"/>
                  </a:lnTo>
                  <a:lnTo>
                    <a:pt x="1429" y="1234"/>
                  </a:lnTo>
                  <a:lnTo>
                    <a:pt x="1503" y="1111"/>
                  </a:lnTo>
                  <a:lnTo>
                    <a:pt x="1552" y="962"/>
                  </a:lnTo>
                  <a:lnTo>
                    <a:pt x="1578" y="789"/>
                  </a:lnTo>
                  <a:lnTo>
                    <a:pt x="1552" y="643"/>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Mint"/>
            <p:cNvSpPr>
              <a:spLocks/>
            </p:cNvSpPr>
            <p:nvPr userDrawn="1"/>
          </p:nvSpPr>
          <p:spPr bwMode="auto">
            <a:xfrm>
              <a:off x="-13611" y="482"/>
              <a:ext cx="1453" cy="8755"/>
            </a:xfrm>
            <a:custGeom>
              <a:avLst/>
              <a:gdLst>
                <a:gd name="T0" fmla="*/ 0 w 1453"/>
                <a:gd name="T1" fmla="*/ 0 h 8755"/>
                <a:gd name="T2" fmla="*/ 1453 w 1453"/>
                <a:gd name="T3" fmla="*/ 0 h 8755"/>
                <a:gd name="T4" fmla="*/ 1453 w 1453"/>
                <a:gd name="T5" fmla="*/ 8755 h 8755"/>
                <a:gd name="T6" fmla="*/ 0 w 1453"/>
                <a:gd name="T7" fmla="*/ 8755 h 8755"/>
                <a:gd name="T8" fmla="*/ 0 w 1453"/>
                <a:gd name="T9" fmla="*/ 0 h 8755"/>
                <a:gd name="T10" fmla="*/ 0 w 1453"/>
                <a:gd name="T11" fmla="*/ 0 h 8755"/>
              </a:gdLst>
              <a:ahLst/>
              <a:cxnLst>
                <a:cxn ang="0">
                  <a:pos x="T0" y="T1"/>
                </a:cxn>
                <a:cxn ang="0">
                  <a:pos x="T2" y="T3"/>
                </a:cxn>
                <a:cxn ang="0">
                  <a:pos x="T4" y="T5"/>
                </a:cxn>
                <a:cxn ang="0">
                  <a:pos x="T6" y="T7"/>
                </a:cxn>
                <a:cxn ang="0">
                  <a:pos x="T8" y="T9"/>
                </a:cxn>
                <a:cxn ang="0">
                  <a:pos x="T10" y="T11"/>
                </a:cxn>
              </a:cxnLst>
              <a:rect l="0" t="0" r="r" b="b"/>
              <a:pathLst>
                <a:path w="1453" h="8755">
                  <a:moveTo>
                    <a:pt x="0" y="0"/>
                  </a:moveTo>
                  <a:lnTo>
                    <a:pt x="1453" y="0"/>
                  </a:lnTo>
                  <a:lnTo>
                    <a:pt x="1453" y="8755"/>
                  </a:lnTo>
                  <a:lnTo>
                    <a:pt x="0" y="8755"/>
                  </a:lnTo>
                  <a:lnTo>
                    <a:pt x="0" y="0"/>
                  </a:lnTo>
                  <a:lnTo>
                    <a:pt x="0" y="0"/>
                  </a:lnTo>
                  <a:close/>
                </a:path>
              </a:pathLst>
            </a:custGeom>
            <a:solidFill>
              <a:srgbClr val="68C18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Yellow"/>
            <p:cNvSpPr>
              <a:spLocks noEditPoints="1"/>
            </p:cNvSpPr>
            <p:nvPr userDrawn="1"/>
          </p:nvSpPr>
          <p:spPr bwMode="auto">
            <a:xfrm>
              <a:off x="-15709" y="4503"/>
              <a:ext cx="1578" cy="4734"/>
            </a:xfrm>
            <a:custGeom>
              <a:avLst/>
              <a:gdLst>
                <a:gd name="T0" fmla="*/ 50 w 1578"/>
                <a:gd name="T1" fmla="*/ 1874 h 4734"/>
                <a:gd name="T2" fmla="*/ 1529 w 1578"/>
                <a:gd name="T3" fmla="*/ 1874 h 4734"/>
                <a:gd name="T4" fmla="*/ 1529 w 1578"/>
                <a:gd name="T5" fmla="*/ 4734 h 4734"/>
                <a:gd name="T6" fmla="*/ 50 w 1578"/>
                <a:gd name="T7" fmla="*/ 4734 h 4734"/>
                <a:gd name="T8" fmla="*/ 50 w 1578"/>
                <a:gd name="T9" fmla="*/ 1874 h 4734"/>
                <a:gd name="T10" fmla="*/ 1555 w 1578"/>
                <a:gd name="T11" fmla="*/ 617 h 4734"/>
                <a:gd name="T12" fmla="*/ 1505 w 1578"/>
                <a:gd name="T13" fmla="*/ 468 h 4734"/>
                <a:gd name="T14" fmla="*/ 1455 w 1578"/>
                <a:gd name="T15" fmla="*/ 345 h 4734"/>
                <a:gd name="T16" fmla="*/ 1356 w 1578"/>
                <a:gd name="T17" fmla="*/ 222 h 4734"/>
                <a:gd name="T18" fmla="*/ 1233 w 1578"/>
                <a:gd name="T19" fmla="*/ 123 h 4734"/>
                <a:gd name="T20" fmla="*/ 1087 w 1578"/>
                <a:gd name="T21" fmla="*/ 50 h 4734"/>
                <a:gd name="T22" fmla="*/ 938 w 1578"/>
                <a:gd name="T23" fmla="*/ 24 h 4734"/>
                <a:gd name="T24" fmla="*/ 789 w 1578"/>
                <a:gd name="T25" fmla="*/ 0 h 4734"/>
                <a:gd name="T26" fmla="*/ 643 w 1578"/>
                <a:gd name="T27" fmla="*/ 24 h 4734"/>
                <a:gd name="T28" fmla="*/ 494 w 1578"/>
                <a:gd name="T29" fmla="*/ 50 h 4734"/>
                <a:gd name="T30" fmla="*/ 345 w 1578"/>
                <a:gd name="T31" fmla="*/ 123 h 4734"/>
                <a:gd name="T32" fmla="*/ 222 w 1578"/>
                <a:gd name="T33" fmla="*/ 222 h 4734"/>
                <a:gd name="T34" fmla="*/ 125 w 1578"/>
                <a:gd name="T35" fmla="*/ 345 h 4734"/>
                <a:gd name="T36" fmla="*/ 76 w 1578"/>
                <a:gd name="T37" fmla="*/ 468 h 4734"/>
                <a:gd name="T38" fmla="*/ 26 w 1578"/>
                <a:gd name="T39" fmla="*/ 617 h 4734"/>
                <a:gd name="T40" fmla="*/ 0 w 1578"/>
                <a:gd name="T41" fmla="*/ 789 h 4734"/>
                <a:gd name="T42" fmla="*/ 26 w 1578"/>
                <a:gd name="T43" fmla="*/ 936 h 4734"/>
                <a:gd name="T44" fmla="*/ 76 w 1578"/>
                <a:gd name="T45" fmla="*/ 1085 h 4734"/>
                <a:gd name="T46" fmla="*/ 125 w 1578"/>
                <a:gd name="T47" fmla="*/ 1231 h 4734"/>
                <a:gd name="T48" fmla="*/ 222 w 1578"/>
                <a:gd name="T49" fmla="*/ 1331 h 4734"/>
                <a:gd name="T50" fmla="*/ 345 w 1578"/>
                <a:gd name="T51" fmla="*/ 1430 h 4734"/>
                <a:gd name="T52" fmla="*/ 494 w 1578"/>
                <a:gd name="T53" fmla="*/ 1503 h 4734"/>
                <a:gd name="T54" fmla="*/ 643 w 1578"/>
                <a:gd name="T55" fmla="*/ 1553 h 4734"/>
                <a:gd name="T56" fmla="*/ 789 w 1578"/>
                <a:gd name="T57" fmla="*/ 1576 h 4734"/>
                <a:gd name="T58" fmla="*/ 938 w 1578"/>
                <a:gd name="T59" fmla="*/ 1553 h 4734"/>
                <a:gd name="T60" fmla="*/ 1087 w 1578"/>
                <a:gd name="T61" fmla="*/ 1503 h 4734"/>
                <a:gd name="T62" fmla="*/ 1233 w 1578"/>
                <a:gd name="T63" fmla="*/ 1430 h 4734"/>
                <a:gd name="T64" fmla="*/ 1356 w 1578"/>
                <a:gd name="T65" fmla="*/ 1331 h 4734"/>
                <a:gd name="T66" fmla="*/ 1455 w 1578"/>
                <a:gd name="T67" fmla="*/ 1231 h 4734"/>
                <a:gd name="T68" fmla="*/ 1505 w 1578"/>
                <a:gd name="T69" fmla="*/ 1085 h 4734"/>
                <a:gd name="T70" fmla="*/ 1555 w 1578"/>
                <a:gd name="T71" fmla="*/ 936 h 4734"/>
                <a:gd name="T72" fmla="*/ 1578 w 1578"/>
                <a:gd name="T73" fmla="*/ 789 h 4734"/>
                <a:gd name="T74" fmla="*/ 1555 w 1578"/>
                <a:gd name="T75" fmla="*/ 617 h 4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8" h="4734">
                  <a:moveTo>
                    <a:pt x="50" y="1874"/>
                  </a:moveTo>
                  <a:lnTo>
                    <a:pt x="1529" y="1874"/>
                  </a:lnTo>
                  <a:lnTo>
                    <a:pt x="1529" y="4734"/>
                  </a:lnTo>
                  <a:lnTo>
                    <a:pt x="50" y="4734"/>
                  </a:lnTo>
                  <a:lnTo>
                    <a:pt x="50" y="1874"/>
                  </a:lnTo>
                  <a:close/>
                  <a:moveTo>
                    <a:pt x="1555" y="617"/>
                  </a:moveTo>
                  <a:lnTo>
                    <a:pt x="1505" y="468"/>
                  </a:lnTo>
                  <a:lnTo>
                    <a:pt x="1455" y="345"/>
                  </a:lnTo>
                  <a:lnTo>
                    <a:pt x="1356" y="222"/>
                  </a:lnTo>
                  <a:lnTo>
                    <a:pt x="1233" y="123"/>
                  </a:lnTo>
                  <a:lnTo>
                    <a:pt x="1087" y="50"/>
                  </a:lnTo>
                  <a:lnTo>
                    <a:pt x="938" y="24"/>
                  </a:lnTo>
                  <a:lnTo>
                    <a:pt x="789" y="0"/>
                  </a:lnTo>
                  <a:lnTo>
                    <a:pt x="643" y="24"/>
                  </a:lnTo>
                  <a:lnTo>
                    <a:pt x="494" y="50"/>
                  </a:lnTo>
                  <a:lnTo>
                    <a:pt x="345" y="123"/>
                  </a:lnTo>
                  <a:lnTo>
                    <a:pt x="222" y="222"/>
                  </a:lnTo>
                  <a:lnTo>
                    <a:pt x="125" y="345"/>
                  </a:lnTo>
                  <a:lnTo>
                    <a:pt x="76" y="468"/>
                  </a:lnTo>
                  <a:lnTo>
                    <a:pt x="26" y="617"/>
                  </a:lnTo>
                  <a:lnTo>
                    <a:pt x="0" y="789"/>
                  </a:lnTo>
                  <a:lnTo>
                    <a:pt x="26" y="936"/>
                  </a:lnTo>
                  <a:lnTo>
                    <a:pt x="76" y="1085"/>
                  </a:lnTo>
                  <a:lnTo>
                    <a:pt x="125" y="1231"/>
                  </a:lnTo>
                  <a:lnTo>
                    <a:pt x="222" y="1331"/>
                  </a:lnTo>
                  <a:lnTo>
                    <a:pt x="345" y="1430"/>
                  </a:lnTo>
                  <a:lnTo>
                    <a:pt x="494" y="1503"/>
                  </a:lnTo>
                  <a:lnTo>
                    <a:pt x="643" y="1553"/>
                  </a:lnTo>
                  <a:lnTo>
                    <a:pt x="789" y="1576"/>
                  </a:lnTo>
                  <a:lnTo>
                    <a:pt x="938" y="1553"/>
                  </a:lnTo>
                  <a:lnTo>
                    <a:pt x="1087" y="1503"/>
                  </a:lnTo>
                  <a:lnTo>
                    <a:pt x="1233" y="1430"/>
                  </a:lnTo>
                  <a:lnTo>
                    <a:pt x="1356" y="1331"/>
                  </a:lnTo>
                  <a:lnTo>
                    <a:pt x="1455" y="1231"/>
                  </a:lnTo>
                  <a:lnTo>
                    <a:pt x="1505" y="1085"/>
                  </a:lnTo>
                  <a:lnTo>
                    <a:pt x="1555" y="936"/>
                  </a:lnTo>
                  <a:lnTo>
                    <a:pt x="1578" y="789"/>
                  </a:lnTo>
                  <a:lnTo>
                    <a:pt x="1555" y="617"/>
                  </a:lnTo>
                  <a:close/>
                </a:path>
              </a:pathLst>
            </a:custGeom>
            <a:solidFill>
              <a:srgbClr val="F4BF1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p:nvSpPr>
        <p:spPr>
          <a:xfrm>
            <a:off x="5407146" y="7438200"/>
            <a:ext cx="3816108" cy="307777"/>
          </a:xfrm>
          <a:prstGeom prst="rect">
            <a:avLst/>
          </a:prstGeom>
        </p:spPr>
        <p:txBody>
          <a:bodyPr wrap="none">
            <a:spAutoFit/>
          </a:bodyPr>
          <a:lstStyle/>
          <a:p>
            <a:pPr algn="ctr" defTabSz="1096746" eaLnBrk="0" hangingPunct="0"/>
            <a:r>
              <a:rPr lang="en-US" sz="1400" dirty="0" smtClean="0">
                <a:gradFill>
                  <a:gsLst>
                    <a:gs pos="0">
                      <a:schemeClr val="bg1"/>
                    </a:gs>
                    <a:gs pos="100000">
                      <a:schemeClr val="bg1"/>
                    </a:gs>
                  </a:gsLst>
                  <a:lin ang="5400000" scaled="0"/>
                </a:gradFill>
                <a:cs typeface="Arial" panose="020B0604020202020204" pitchFamily="34" charset="0"/>
              </a:rPr>
              <a:t>© 2015 Tableau Software. All rights reserved. </a:t>
            </a:r>
            <a:endParaRPr lang="en-US" sz="1400" dirty="0">
              <a:gradFill>
                <a:gsLst>
                  <a:gs pos="0">
                    <a:schemeClr val="bg1"/>
                  </a:gs>
                  <a:gs pos="100000">
                    <a:schemeClr val="bg1"/>
                  </a:gs>
                </a:gsLst>
                <a:lin ang="5400000" scaled="0"/>
              </a:gradFill>
              <a:cs typeface="Arial" panose="020B0604020202020204" pitchFamily="34" charset="0"/>
            </a:endParaRPr>
          </a:p>
        </p:txBody>
      </p:sp>
    </p:spTree>
    <p:extLst>
      <p:ext uri="{BB962C8B-B14F-4D97-AF65-F5344CB8AC3E}">
        <p14:creationId xmlns:p14="http://schemas.microsoft.com/office/powerpoint/2010/main" val="32010628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Rectangle 1"/>
          <p:cNvSpPr/>
          <p:nvPr/>
        </p:nvSpPr>
        <p:spPr>
          <a:xfrm>
            <a:off x="0" y="0"/>
            <a:ext cx="14813280" cy="833628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ctr" eaLnBrk="1" hangingPunct="1">
              <a:defRPr/>
            </a:pPr>
            <a:endParaRPr lang="en-US"/>
          </a:p>
        </p:txBody>
      </p:sp>
    </p:spTree>
    <p:extLst>
      <p:ext uri="{BB962C8B-B14F-4D97-AF65-F5344CB8AC3E}">
        <p14:creationId xmlns:p14="http://schemas.microsoft.com/office/powerpoint/2010/main" val="13522974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089" y="1427015"/>
            <a:ext cx="13984225" cy="2284985"/>
          </a:xfrm>
        </p:spPr>
        <p:txBody>
          <a:bodyPr/>
          <a:lstStyle>
            <a:lvl1pPr>
              <a:defRPr sz="3400"/>
            </a:lvl1pPr>
            <a:lvl2pPr>
              <a:defRPr sz="2600">
                <a:solidFill>
                  <a:schemeClr val="tx1"/>
                </a:solidFill>
              </a:defRPr>
            </a:lvl2pPr>
            <a:lvl3pPr>
              <a:defRPr sz="2300">
                <a:solidFill>
                  <a:schemeClr val="tx1"/>
                </a:solidFill>
              </a:defRPr>
            </a:lvl3pPr>
            <a:lvl4pPr>
              <a:defRPr sz="2300">
                <a:solidFill>
                  <a:schemeClr val="tx1"/>
                </a:solidFill>
              </a:defRPr>
            </a:lvl4pPr>
            <a:lvl5pPr>
              <a:defRPr sz="23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4"/>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5416780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8546607"/>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600716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87"/>
            <a:ext cx="14631668" cy="8230313"/>
          </a:xfrm>
          <a:prstGeom prst="rect">
            <a:avLst/>
          </a:prstGeom>
        </p:spPr>
      </p:pic>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26559627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p:cSld name="Welco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smtClean="0">
              <a:gradFill>
                <a:gsLst>
                  <a:gs pos="0">
                    <a:srgbClr val="FFFFFF"/>
                  </a:gs>
                  <a:gs pos="100000">
                    <a:srgbClr val="FFFFFF"/>
                  </a:gs>
                </a:gsLst>
                <a:lin ang="5400000" scaled="0"/>
              </a:gradFill>
              <a:ea typeface="Segoe UI" pitchFamily="34" charset="0"/>
              <a:cs typeface="Arial" panose="020B0604020202020204" pitchFamily="34" charset="0"/>
            </a:endParaRPr>
          </a:p>
        </p:txBody>
      </p:sp>
    </p:spTree>
    <p:extLst>
      <p:ext uri="{BB962C8B-B14F-4D97-AF65-F5344CB8AC3E}">
        <p14:creationId xmlns:p14="http://schemas.microsoft.com/office/powerpoint/2010/main" val="182560559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p:cSld name="Title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3"/>
            <a:ext cx="9682162" cy="2877229"/>
          </a:xfrm>
          <a:noFill/>
        </p:spPr>
        <p:txBody>
          <a:bodyPr lIns="146304" tIns="91440" rIns="146304" bIns="91440" anchor="t" anchorCtr="0"/>
          <a:lstStyle>
            <a:lvl1pPr>
              <a:defRPr sz="6600" spc="-118" baseline="0">
                <a:gradFill>
                  <a:gsLst>
                    <a:gs pos="57576">
                      <a:schemeClr val="tx1"/>
                    </a:gs>
                    <a:gs pos="35000">
                      <a:schemeClr val="tx1"/>
                    </a:gs>
                  </a:gsLst>
                  <a:lin ang="5400000" scaled="0"/>
                </a:gradFill>
              </a:defRPr>
            </a:lvl1pPr>
          </a:lstStyle>
          <a:p>
            <a:r>
              <a:rPr lang="en-US" dirty="0" smtClean="0"/>
              <a:t>Presentation Title here</a:t>
            </a:r>
            <a:endParaRPr lang="en-US" dirty="0"/>
          </a:p>
        </p:txBody>
      </p:sp>
      <p:sp>
        <p:nvSpPr>
          <p:cNvPr id="3" name="Text Placeholder 2"/>
          <p:cNvSpPr>
            <a:spLocks noGrp="1"/>
          </p:cNvSpPr>
          <p:nvPr>
            <p:ph type="body" sz="quarter" idx="14" hasCustomPrompt="1"/>
          </p:nvPr>
        </p:nvSpPr>
        <p:spPr bwMode="auto">
          <a:xfrm>
            <a:off x="1396263" y="5377543"/>
            <a:ext cx="9684487" cy="1665514"/>
          </a:xfrm>
        </p:spPr>
        <p:txBody>
          <a:bodyPr tIns="109728" bIns="109728">
            <a:noAutofit/>
          </a:bodyPr>
          <a:lstStyle>
            <a:lvl1pPr marL="0" indent="0">
              <a:spcBef>
                <a:spcPts val="0"/>
              </a:spcBef>
              <a:buNone/>
              <a:defRPr sz="3500">
                <a:gradFill>
                  <a:gsLst>
                    <a:gs pos="57576">
                      <a:schemeClr val="tx1"/>
                    </a:gs>
                    <a:gs pos="35000">
                      <a:schemeClr val="tx1"/>
                    </a:gs>
                  </a:gsLst>
                  <a:lin ang="5400000" scaled="0"/>
                </a:gradFill>
                <a:latin typeface="+mn-lt"/>
              </a:defRPr>
            </a:lvl1pPr>
          </a:lstStyle>
          <a:p>
            <a:r>
              <a:rPr lang="en-US" dirty="0" smtClean="0"/>
              <a:t>Speaker Name</a:t>
            </a:r>
          </a:p>
          <a:p>
            <a:r>
              <a:rPr lang="en-US" dirty="0" smtClean="0"/>
              <a:t>Job Title</a:t>
            </a:r>
          </a:p>
          <a:p>
            <a:r>
              <a:rPr lang="en-US" dirty="0" smtClean="0"/>
              <a:t>Company/Org Name</a:t>
            </a:r>
            <a:endParaRPr lang="en-US" dirty="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solidFill>
                  <a:schemeClr val="tx1"/>
                </a:soli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1368165240"/>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p:cSld name="Session Repeats-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520205916"/>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p:cSld name="Session Repeats-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dirty="0"/>
            </a:lvl1pPr>
          </a:lstStyle>
          <a:p>
            <a:pPr marL="0" lvl="0" indent="0">
              <a:buNone/>
            </a:pPr>
            <a:r>
              <a:rPr lang="en-US" dirty="0" smtClean="0"/>
              <a:t>SESSION REPEATS</a:t>
            </a:r>
            <a:endParaRPr lang="en-US" dirty="0"/>
          </a:p>
        </p:txBody>
      </p:sp>
    </p:spTree>
    <p:extLst>
      <p:ext uri="{BB962C8B-B14F-4D97-AF65-F5344CB8AC3E}">
        <p14:creationId xmlns:p14="http://schemas.microsoft.com/office/powerpoint/2010/main" val="2883150462"/>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p:cSld name="Speaker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1398588" y="2500314"/>
            <a:ext cx="9682162" cy="2152649"/>
          </a:xfrm>
          <a:noFill/>
        </p:spPr>
        <p:txBody>
          <a:bodyPr lIns="146304" tIns="91440" rIns="146304" bIns="91440" anchor="t" anchorCtr="0"/>
          <a:lstStyle>
            <a:lvl1pPr>
              <a:defRPr sz="6600" spc="-118" baseline="0">
                <a:gradFill>
                  <a:gsLst>
                    <a:gs pos="1250">
                      <a:schemeClr val="bg1"/>
                    </a:gs>
                    <a:gs pos="100000">
                      <a:schemeClr val="bg1"/>
                    </a:gs>
                  </a:gsLst>
                  <a:lin ang="5400000" scaled="0"/>
                </a:gradFill>
              </a:defRPr>
            </a:lvl1pPr>
          </a:lstStyle>
          <a:p>
            <a:r>
              <a:rPr lang="en-US" dirty="0" smtClean="0"/>
              <a:t>Speaker Name</a:t>
            </a:r>
            <a:endParaRPr lang="en-US" dirty="0"/>
          </a:p>
        </p:txBody>
      </p:sp>
      <p:sp>
        <p:nvSpPr>
          <p:cNvPr id="3" name="Text Placeholder 2"/>
          <p:cNvSpPr>
            <a:spLocks noGrp="1"/>
          </p:cNvSpPr>
          <p:nvPr>
            <p:ph type="body" sz="quarter" idx="14" hasCustomPrompt="1"/>
          </p:nvPr>
        </p:nvSpPr>
        <p:spPr bwMode="auto">
          <a:xfrm>
            <a:off x="1396263" y="4652963"/>
            <a:ext cx="9684487" cy="2170401"/>
          </a:xfrm>
        </p:spPr>
        <p:txBody>
          <a:bodyPr tIns="109728" bIns="109728">
            <a:noAutofit/>
          </a:bodyPr>
          <a:lstStyle>
            <a:lvl1pPr marL="0" indent="0">
              <a:spcBef>
                <a:spcPts val="0"/>
              </a:spcBef>
              <a:spcAft>
                <a:spcPts val="2400"/>
              </a:spcAft>
              <a:buNone/>
              <a:defRPr sz="4000">
                <a:gradFill>
                  <a:gsLst>
                    <a:gs pos="1250">
                      <a:schemeClr val="bg1"/>
                    </a:gs>
                    <a:gs pos="100000">
                      <a:schemeClr val="bg1"/>
                    </a:gs>
                  </a:gsLst>
                  <a:lin ang="5400000" scaled="0"/>
                </a:gradFill>
                <a:latin typeface="+mn-lt"/>
              </a:defRPr>
            </a:lvl1pPr>
          </a:lstStyle>
          <a:p>
            <a:pPr lvl="0"/>
            <a:r>
              <a:rPr lang="en-US" dirty="0" smtClean="0"/>
              <a:t>Email</a:t>
            </a:r>
          </a:p>
          <a:p>
            <a:pPr lvl="0"/>
            <a:r>
              <a:rPr lang="en-US" dirty="0" smtClean="0"/>
              <a:t>@</a:t>
            </a:r>
            <a:r>
              <a:rPr lang="en-US" dirty="0" err="1" smtClean="0"/>
              <a:t>Twitterhandle</a:t>
            </a:r>
            <a:endParaRPr lang="en-US" dirty="0" smtClean="0"/>
          </a:p>
        </p:txBody>
      </p:sp>
      <p:sp>
        <p:nvSpPr>
          <p:cNvPr id="4" name="Text Placeholder 3"/>
          <p:cNvSpPr>
            <a:spLocks noGrp="1"/>
          </p:cNvSpPr>
          <p:nvPr>
            <p:ph type="body" sz="quarter" idx="15" hasCustomPrompt="1"/>
          </p:nvPr>
        </p:nvSpPr>
        <p:spPr>
          <a:xfrm>
            <a:off x="1398588" y="1447800"/>
            <a:ext cx="9682162" cy="517065"/>
          </a:xfrm>
        </p:spPr>
        <p:txBody>
          <a:bodyPr vert="horz" wrap="square" lIns="146304" tIns="91440" rIns="146304" bIns="91440" rtlCol="0">
            <a:spAutoFit/>
          </a:bodyPr>
          <a:lstStyle>
            <a:lvl1pPr>
              <a:defRPr lang="en-US" sz="2400" spc="600" baseline="0" dirty="0">
                <a:gradFill>
                  <a:gsLst>
                    <a:gs pos="1250">
                      <a:schemeClr val="bg1"/>
                    </a:gs>
                    <a:gs pos="100000">
                      <a:schemeClr val="bg1"/>
                    </a:gs>
                  </a:gsLst>
                  <a:lin ang="5400000" scaled="0"/>
                </a:gradFill>
              </a:defRPr>
            </a:lvl1pPr>
          </a:lstStyle>
          <a:p>
            <a:pPr marL="0" lvl="0" indent="0">
              <a:buNone/>
            </a:pPr>
            <a:r>
              <a:rPr lang="en-US" dirty="0" smtClean="0"/>
              <a:t># HASHTAG</a:t>
            </a:r>
            <a:endParaRPr lang="en-US" dirty="0"/>
          </a:p>
        </p:txBody>
      </p:sp>
    </p:spTree>
    <p:extLst>
      <p:ext uri="{BB962C8B-B14F-4D97-AF65-F5344CB8AC3E}">
        <p14:creationId xmlns:p14="http://schemas.microsoft.com/office/powerpoint/2010/main" val="3091179011"/>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Dem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Demo</a:t>
            </a:r>
            <a:endParaRPr lang="en-US" dirty="0"/>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Vid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5413473"/>
            <a:ext cx="12908725" cy="1390552"/>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Video</a:t>
            </a:r>
            <a:endParaRPr lang="en-US" dirty="0"/>
          </a:p>
        </p:txBody>
      </p:sp>
    </p:spTree>
    <p:extLst>
      <p:ext uri="{BB962C8B-B14F-4D97-AF65-F5344CB8AC3E}">
        <p14:creationId xmlns:p14="http://schemas.microsoft.com/office/powerpoint/2010/main" val="421829666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ntent Simp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ntent Simp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981200"/>
            <a:ext cx="13984227" cy="2265236"/>
          </a:xfrm>
        </p:spPr>
        <p:txBody>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07414051"/>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ntent Simple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64777504"/>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088" y="4652963"/>
            <a:ext cx="12908725" cy="1357744"/>
          </a:xfrm>
          <a:noFill/>
        </p:spPr>
        <p:txBody>
          <a:bodyPr wrap="square" tIns="91440" bIns="91440" anchor="t" anchorCtr="0">
            <a:spAutoFit/>
          </a:bodyPr>
          <a:lstStyle>
            <a:lvl1pPr>
              <a:defRPr sz="8470" spc="-118" baseline="0">
                <a:gradFill>
                  <a:gsLst>
                    <a:gs pos="0">
                      <a:schemeClr val="tx1"/>
                    </a:gs>
                    <a:gs pos="100000">
                      <a:schemeClr val="tx1"/>
                    </a:gs>
                  </a:gsLst>
                  <a:lin ang="5400000" scaled="0"/>
                </a:gradFill>
              </a:defRPr>
            </a:lvl1pPr>
          </a:lstStyle>
          <a:p>
            <a:r>
              <a:rPr lang="en-US" dirty="0" smtClean="0"/>
              <a:t>Section</a:t>
            </a:r>
            <a:endParaRPr lang="en-US" dirty="0"/>
          </a:p>
        </p:txBody>
      </p:sp>
    </p:spTree>
    <p:extLst>
      <p:ext uri="{BB962C8B-B14F-4D97-AF65-F5344CB8AC3E}">
        <p14:creationId xmlns:p14="http://schemas.microsoft.com/office/powerpoint/2010/main" val="2892901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Content Slide-Blu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0" y="2147454"/>
            <a:ext cx="10090150" cy="22652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6497059"/>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p:cSld name="Content Slide-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90601" y="1059766"/>
            <a:ext cx="10090149" cy="1079598"/>
          </a:xfrm>
        </p:spPr>
        <p:txBody>
          <a:bodyPr/>
          <a:lstStyle>
            <a:lvl1pPr>
              <a:defRPr sz="4800">
                <a:gradFill>
                  <a:gsLst>
                    <a:gs pos="57576">
                      <a:schemeClr val="tx2"/>
                    </a:gs>
                    <a:gs pos="35000">
                      <a:schemeClr val="tx2"/>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990601" y="2146291"/>
            <a:ext cx="10090150" cy="2209836"/>
          </a:xfrm>
        </p:spPr>
        <p:txBody>
          <a:bodyPr/>
          <a:lstStyle>
            <a:lvl1pPr marL="0" indent="0">
              <a:buNone/>
              <a:defRPr sz="3600">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a:gradFill>
                  <a:gsLst>
                    <a:gs pos="57576">
                      <a:schemeClr val="tx1"/>
                    </a:gs>
                    <a:gs pos="35000">
                      <a:schemeClr val="tx1"/>
                    </a:gs>
                  </a:gsLst>
                  <a:lin ang="5400000" scaled="0"/>
                </a:gradFill>
              </a:defRPr>
            </a:lvl4pPr>
            <a:lvl5pPr marL="806775" indent="0">
              <a:spcBef>
                <a:spcPts val="600"/>
              </a:spcBef>
              <a:buNone/>
              <a:defRPr>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5957440"/>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Image &amp; Cop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7489372" y="1427012"/>
            <a:ext cx="6817942" cy="5377013"/>
          </a:xfrm>
        </p:spPr>
        <p:txBody>
          <a:bodyPr>
            <a:normAutofit/>
          </a:bodyPr>
          <a:lstStyle>
            <a:lvl1pPr marL="0" indent="0">
              <a:spcBef>
                <a:spcPts val="1200"/>
              </a:spcBef>
              <a:buNone/>
              <a:defRPr>
                <a:gradFill>
                  <a:gsLst>
                    <a:gs pos="57576">
                      <a:schemeClr val="tx1"/>
                    </a:gs>
                    <a:gs pos="35000">
                      <a:schemeClr val="tx1"/>
                    </a:gs>
                  </a:gsLst>
                  <a:lin ang="5400000" scaled="0"/>
                </a:gradFill>
                <a:latin typeface="+mj-lt"/>
              </a:defRPr>
            </a:lvl1pPr>
            <a:lvl2pPr marL="0" indent="0">
              <a:spcBef>
                <a:spcPts val="600"/>
              </a:spcBef>
              <a:buFontTx/>
              <a:buNone/>
              <a:defRPr sz="2400">
                <a:gradFill>
                  <a:gsLst>
                    <a:gs pos="57576">
                      <a:schemeClr val="tx1"/>
                    </a:gs>
                    <a:gs pos="35000">
                      <a:schemeClr val="tx1"/>
                    </a:gs>
                  </a:gsLst>
                  <a:lin ang="5400000" scaled="0"/>
                </a:gradFill>
              </a:defRPr>
            </a:lvl2pPr>
            <a:lvl3pPr marL="268925" indent="0">
              <a:spcBef>
                <a:spcPts val="600"/>
              </a:spcBef>
              <a:buNone/>
              <a:defRPr sz="2400">
                <a:gradFill>
                  <a:gsLst>
                    <a:gs pos="57576">
                      <a:schemeClr val="tx1"/>
                    </a:gs>
                    <a:gs pos="35000">
                      <a:schemeClr val="tx1"/>
                    </a:gs>
                  </a:gsLst>
                  <a:lin ang="5400000" scaled="0"/>
                </a:gradFill>
              </a:defRPr>
            </a:lvl3pPr>
            <a:lvl4pPr marL="537850" indent="0">
              <a:spcBef>
                <a:spcPts val="600"/>
              </a:spcBef>
              <a:buNone/>
              <a:defRPr sz="2000">
                <a:gradFill>
                  <a:gsLst>
                    <a:gs pos="57576">
                      <a:schemeClr val="tx1"/>
                    </a:gs>
                    <a:gs pos="35000">
                      <a:schemeClr val="tx1"/>
                    </a:gs>
                  </a:gsLst>
                  <a:lin ang="5400000" scaled="0"/>
                </a:gradFill>
              </a:defRPr>
            </a:lvl4pPr>
            <a:lvl5pPr marL="806775" indent="0">
              <a:spcBef>
                <a:spcPts val="600"/>
              </a:spcBef>
              <a:buNone/>
              <a:defRPr sz="2000">
                <a:gradFill>
                  <a:gsLst>
                    <a:gs pos="57576">
                      <a:schemeClr val="tx1"/>
                    </a:gs>
                    <a:gs pos="35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6495591"/>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Text Placeholder 2"/>
          <p:cNvSpPr>
            <a:spLocks noGrp="1"/>
          </p:cNvSpPr>
          <p:nvPr>
            <p:ph type="body" sz="quarter" idx="16"/>
          </p:nvPr>
        </p:nvSpPr>
        <p:spPr>
          <a:xfrm>
            <a:off x="323088" y="3283095"/>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7" name="Text Placeholder 2"/>
          <p:cNvSpPr>
            <a:spLocks noGrp="1"/>
          </p:cNvSpPr>
          <p:nvPr>
            <p:ph type="body" sz="quarter" idx="13"/>
          </p:nvPr>
        </p:nvSpPr>
        <p:spPr>
          <a:xfrm>
            <a:off x="325117" y="1427011"/>
            <a:ext cx="6825384" cy="972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3200" smtClean="0">
                <a:solidFill>
                  <a:schemeClr val="bg1"/>
                </a:solidFill>
                <a:latin typeface="+mj-lt"/>
              </a:defRPr>
            </a:lvl1pPr>
            <a:lvl2pPr marL="244916" indent="0">
              <a:buNone/>
              <a:defRPr lang="en-US" sz="2600" smtClean="0">
                <a:solidFill>
                  <a:schemeClr val="lt1"/>
                </a:solidFill>
              </a:defRPr>
            </a:lvl2pPr>
            <a:lvl3pPr marL="979665" indent="0">
              <a:buNone/>
              <a:defRPr lang="en-US" sz="2600" smtClean="0">
                <a:solidFill>
                  <a:schemeClr val="lt1"/>
                </a:solidFill>
              </a:defRPr>
            </a:lvl3pPr>
            <a:lvl4pPr marL="1632776" indent="0">
              <a:buNone/>
              <a:defRPr lang="en-US" sz="2600" smtClean="0">
                <a:solidFill>
                  <a:schemeClr val="lt1"/>
                </a:solidFill>
              </a:defRPr>
            </a:lvl4pPr>
            <a:lvl5pPr marL="2285886" indent="0">
              <a:buNone/>
              <a:defRPr lang="en-US" sz="2600">
                <a:solidFill>
                  <a:schemeClr val="lt1"/>
                </a:solidFill>
              </a:defRPr>
            </a:lvl5pPr>
          </a:lstStyle>
          <a:p>
            <a:pPr marL="0" lvl="0"/>
            <a:r>
              <a:rPr lang="en-US" dirty="0" smtClean="0"/>
              <a:t>Click to edit Master text styles</a:t>
            </a:r>
          </a:p>
        </p:txBody>
      </p:sp>
      <p:sp>
        <p:nvSpPr>
          <p:cNvPr id="8" name="Text Placeholder 2"/>
          <p:cNvSpPr>
            <a:spLocks noGrp="1"/>
          </p:cNvSpPr>
          <p:nvPr>
            <p:ph type="body" sz="quarter" idx="15"/>
          </p:nvPr>
        </p:nvSpPr>
        <p:spPr>
          <a:xfrm>
            <a:off x="323088" y="2514599"/>
            <a:ext cx="6825384" cy="6507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tIns="0" bIns="0" rtlCol="0" anchor="ctr">
            <a:normAutofit/>
          </a:bodyPr>
          <a:lstStyle>
            <a:lvl1pPr marL="0" indent="0">
              <a:buNone/>
              <a:defRPr lang="en-US" sz="2800" dirty="0" smtClean="0">
                <a:solidFill>
                  <a:srgbClr val="013B4E"/>
                </a:solidFill>
              </a:defRPr>
            </a:lvl1pPr>
          </a:lstStyle>
          <a:p>
            <a:pPr marL="0" lvl="0"/>
            <a:r>
              <a:rPr lang="en-US" dirty="0" smtClean="0"/>
              <a:t>Click to edit Master text styles</a:t>
            </a:r>
          </a:p>
        </p:txBody>
      </p:sp>
      <p:sp>
        <p:nvSpPr>
          <p:cNvPr id="9" name="Text Placeholder 2"/>
          <p:cNvSpPr>
            <a:spLocks noGrp="1"/>
          </p:cNvSpPr>
          <p:nvPr>
            <p:ph type="body" sz="quarter" idx="17"/>
          </p:nvPr>
        </p:nvSpPr>
        <p:spPr>
          <a:xfrm>
            <a:off x="323088" y="3894576"/>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0" name="Text Placeholder 2"/>
          <p:cNvSpPr>
            <a:spLocks noGrp="1"/>
          </p:cNvSpPr>
          <p:nvPr>
            <p:ph type="body" sz="quarter" idx="18"/>
          </p:nvPr>
        </p:nvSpPr>
        <p:spPr>
          <a:xfrm>
            <a:off x="323088" y="4506057"/>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1" name="Text Placeholder 2"/>
          <p:cNvSpPr>
            <a:spLocks noGrp="1"/>
          </p:cNvSpPr>
          <p:nvPr>
            <p:ph type="body" sz="quarter" idx="19"/>
          </p:nvPr>
        </p:nvSpPr>
        <p:spPr>
          <a:xfrm>
            <a:off x="323088" y="511753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2" name="Text Placeholder 2"/>
          <p:cNvSpPr>
            <a:spLocks noGrp="1"/>
          </p:cNvSpPr>
          <p:nvPr>
            <p:ph type="body" sz="quarter" idx="20"/>
          </p:nvPr>
        </p:nvSpPr>
        <p:spPr>
          <a:xfrm>
            <a:off x="323088" y="5729019"/>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3" name="Text Placeholder 2"/>
          <p:cNvSpPr>
            <a:spLocks noGrp="1"/>
          </p:cNvSpPr>
          <p:nvPr>
            <p:ph type="body" sz="quarter" idx="21"/>
          </p:nvPr>
        </p:nvSpPr>
        <p:spPr>
          <a:xfrm>
            <a:off x="323088" y="6340498"/>
            <a:ext cx="6825384" cy="493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80" tIns="0" bIns="0" rtlCol="0" anchor="ctr" anchorCtr="0">
            <a:normAutofit/>
          </a:bodyPr>
          <a:lstStyle>
            <a:lvl1pPr marL="0" indent="0">
              <a:buNone/>
              <a:defRPr lang="en-US" sz="2000" dirty="0" smtClean="0">
                <a:gradFill>
                  <a:gsLst>
                    <a:gs pos="57576">
                      <a:schemeClr val="tx1"/>
                    </a:gs>
                    <a:gs pos="35000">
                      <a:schemeClr val="tx1"/>
                    </a:gs>
                  </a:gsLst>
                  <a:lin ang="5400000" scaled="0"/>
                </a:gradFill>
              </a:defRPr>
            </a:lvl1pPr>
          </a:lstStyle>
          <a:p>
            <a:pPr marL="0" lvl="0">
              <a:lnSpc>
                <a:spcPct val="150000"/>
              </a:lnSpc>
            </a:pPr>
            <a:r>
              <a:rPr lang="en-US" dirty="0" smtClean="0"/>
              <a:t>Click to edit Master text styles</a:t>
            </a:r>
          </a:p>
        </p:txBody>
      </p:sp>
      <p:sp>
        <p:nvSpPr>
          <p:cNvPr id="15" name="Text Placeholder 2"/>
          <p:cNvSpPr>
            <a:spLocks noGrp="1"/>
          </p:cNvSpPr>
          <p:nvPr>
            <p:ph type="body" sz="quarter" idx="14"/>
          </p:nvPr>
        </p:nvSpPr>
        <p:spPr>
          <a:xfrm>
            <a:off x="7481427" y="1427011"/>
            <a:ext cx="6821424" cy="9729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0" rIns="146304" bIns="0" rtlCol="0" anchor="ctr">
            <a:normAutofit/>
          </a:bodyPr>
          <a:lstStyle>
            <a:lvl1pPr>
              <a:defRPr lang="en-US" sz="3200" dirty="0" smtClean="0">
                <a:solidFill>
                  <a:schemeClr val="bg1"/>
                </a:solidFill>
                <a:latin typeface="+mj-lt"/>
              </a:defRPr>
            </a:lvl1pPr>
          </a:lstStyle>
          <a:p>
            <a:pPr marL="0" lvl="0" indent="0">
              <a:buNone/>
            </a:pPr>
            <a:r>
              <a:rPr lang="en-US" dirty="0" smtClean="0"/>
              <a:t>Click to edit Master text styles</a:t>
            </a:r>
          </a:p>
        </p:txBody>
      </p:sp>
      <p:sp>
        <p:nvSpPr>
          <p:cNvPr id="14" name="Content Placeholder 39"/>
          <p:cNvSpPr>
            <a:spLocks noGrp="1"/>
          </p:cNvSpPr>
          <p:nvPr>
            <p:ph sz="quarter" idx="22" hasCustomPrompt="1"/>
          </p:nvPr>
        </p:nvSpPr>
        <p:spPr>
          <a:xfrm>
            <a:off x="7481427" y="2514598"/>
            <a:ext cx="6821424" cy="4319676"/>
          </a:xfrm>
          <a:prstGeom prst="rect">
            <a:avLst/>
          </a:prstGeom>
          <a:noFill/>
        </p:spPr>
        <p:txBody>
          <a:bodyPr lIns="182880" tIns="137160" bIns="0"/>
          <a:lstStyle>
            <a:lvl1pPr marL="0" indent="0">
              <a:buFont typeface="Arial"/>
              <a:buNone/>
              <a:defRPr sz="2800">
                <a:gradFill>
                  <a:gsLst>
                    <a:gs pos="1250">
                      <a:srgbClr val="FFFFFF"/>
                    </a:gs>
                    <a:gs pos="100000">
                      <a:srgbClr val="FFFFFF"/>
                    </a:gs>
                  </a:gsLst>
                  <a:lin ang="5400000" scaled="0"/>
                </a:gradFill>
                <a:latin typeface="+mn-lt"/>
              </a:defRPr>
            </a:lvl1pPr>
            <a:lvl2pPr marL="996010" indent="-342900">
              <a:buFont typeface="Arial"/>
              <a:buChar char="•"/>
              <a:defRPr sz="2400">
                <a:solidFill>
                  <a:srgbClr val="013B4E"/>
                </a:solidFill>
              </a:defRPr>
            </a:lvl2pPr>
            <a:lvl3pPr marL="1649121" indent="-342900">
              <a:buFont typeface="Arial"/>
              <a:buChar char="•"/>
              <a:defRPr sz="2400">
                <a:solidFill>
                  <a:srgbClr val="013B4E"/>
                </a:solidFill>
              </a:defRPr>
            </a:lvl3pPr>
            <a:lvl4pPr marL="2302231" indent="-342900">
              <a:buFont typeface="Arial"/>
              <a:buChar char="•"/>
              <a:defRPr sz="2400">
                <a:solidFill>
                  <a:srgbClr val="013B4E"/>
                </a:solidFill>
              </a:defRPr>
            </a:lvl4pPr>
            <a:lvl5pPr marL="2955341" indent="-342900">
              <a:buFont typeface="Arial"/>
              <a:buChar char="•"/>
              <a:defRPr sz="2400">
                <a:solidFill>
                  <a:srgbClr val="013B4E"/>
                </a:solidFill>
              </a:defRPr>
            </a:lvl5pPr>
          </a:lstStyle>
          <a:p>
            <a:pPr lvl="0"/>
            <a:r>
              <a:rPr lang="en-US" dirty="0" smtClean="0"/>
              <a:t>Tap icon to add content</a:t>
            </a:r>
          </a:p>
        </p:txBody>
      </p:sp>
    </p:spTree>
    <p:extLst>
      <p:ext uri="{BB962C8B-B14F-4D97-AF65-F5344CB8AC3E}">
        <p14:creationId xmlns:p14="http://schemas.microsoft.com/office/powerpoint/2010/main" val="3496617711"/>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Full-Bleed Imag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4630400" cy="8229600"/>
          </a:xfrm>
          <a:blipFill>
            <a:blip r:embed="rId2"/>
            <a:srcRect/>
            <a:stretch>
              <a:fillRect l="-16331" t="-4865" r="-10685" b="-527"/>
            </a:stretch>
          </a:blipFill>
        </p:spPr>
        <p:txBody>
          <a:bodyPr lIns="548640" tIns="548640" rIns="548640" bIns="548640"/>
          <a:lstStyle>
            <a:lvl1pPr marL="0" indent="0">
              <a:buNone/>
              <a:defRPr>
                <a:gradFill>
                  <a:gsLst>
                    <a:gs pos="1250">
                      <a:schemeClr val="bg1"/>
                    </a:gs>
                    <a:gs pos="100000">
                      <a:schemeClr val="bg1"/>
                    </a:gs>
                  </a:gsLst>
                  <a:lin ang="5400000" scaled="0"/>
                </a:gradFill>
                <a:latin typeface="+mn-lt"/>
              </a:defRPr>
            </a:lvl1pPr>
          </a:lstStyle>
          <a:p>
            <a:r>
              <a:rPr lang="en-US" dirty="0" smtClean="0"/>
              <a:t>Tap Icon to Add Picture</a:t>
            </a:r>
            <a:endParaRPr lang="en-US" dirty="0"/>
          </a:p>
        </p:txBody>
      </p:sp>
    </p:spTree>
    <p:extLst>
      <p:ext uri="{BB962C8B-B14F-4D97-AF65-F5344CB8AC3E}">
        <p14:creationId xmlns:p14="http://schemas.microsoft.com/office/powerpoint/2010/main" val="1578195015"/>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ode White">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57576">
                      <a:schemeClr val="tx1"/>
                    </a:gs>
                    <a:gs pos="35000">
                      <a:schemeClr val="tx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o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3850" y="349249"/>
            <a:ext cx="13986246" cy="1077761"/>
          </a:xfrm>
        </p:spPr>
        <p:txBody>
          <a:bodyPr/>
          <a:lstStyle>
            <a:lvl1pPr>
              <a:defRPr>
                <a:gradFill>
                  <a:gsLst>
                    <a:gs pos="1250">
                      <a:schemeClr val="bg1"/>
                    </a:gs>
                    <a:gs pos="100000">
                      <a:schemeClr val="bg1"/>
                    </a:gs>
                  </a:gsLst>
                  <a:lin ang="5400000" scaled="0"/>
                </a:gra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323087" y="1427012"/>
            <a:ext cx="13984227" cy="2209836"/>
          </a:xfrm>
        </p:spPr>
        <p:txBody>
          <a:bodyPr/>
          <a:lstStyle>
            <a:lvl1pPr marL="0" indent="0">
              <a:buNone/>
              <a:defRPr>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1pPr>
            <a:lvl2pPr marL="0" indent="0">
              <a:spcBef>
                <a:spcPts val="600"/>
              </a:spcBef>
              <a:buFontTx/>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2pPr>
            <a:lvl3pPr marL="268925" indent="0">
              <a:spcBef>
                <a:spcPts val="600"/>
              </a:spcBef>
              <a:buNone/>
              <a:defRPr sz="24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3pPr>
            <a:lvl4pPr marL="537850"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4pPr>
            <a:lvl5pPr marL="806775" indent="0">
              <a:spcBef>
                <a:spcPts val="600"/>
              </a:spcBef>
              <a:buNone/>
              <a:defRPr sz="2000">
                <a:gradFill>
                  <a:gsLst>
                    <a:gs pos="1250">
                      <a:schemeClr val="bg1"/>
                    </a:gs>
                    <a:gs pos="100000">
                      <a:schemeClr val="bg1"/>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28954913"/>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p:cSld name="Quote White">
    <p:bg>
      <p:bgPr>
        <a:solidFill>
          <a:schemeClr val="bg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tx2"/>
                    </a:gs>
                    <a:gs pos="100000">
                      <a:schemeClr val="tx2"/>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636352743"/>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p:cSld name="Quote Blue">
    <p:bg>
      <p:bgPr>
        <a:solidFill>
          <a:schemeClr val="accent1"/>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3531638504"/>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Quote Orange">
    <p:bg>
      <p:bgPr>
        <a:solidFill>
          <a:schemeClr val="accent2"/>
        </a:solidFill>
        <a:effectLst/>
      </p:bgPr>
    </p:bg>
    <p:spTree>
      <p:nvGrpSpPr>
        <p:cNvPr id="1" name=""/>
        <p:cNvGrpSpPr/>
        <p:nvPr/>
      </p:nvGrpSpPr>
      <p:grpSpPr>
        <a:xfrm>
          <a:off x="0" y="0"/>
          <a:ext cx="0" cy="0"/>
          <a:chOff x="0" y="0"/>
          <a:chExt cx="0" cy="0"/>
        </a:xfrm>
      </p:grpSpPr>
      <p:sp>
        <p:nvSpPr>
          <p:cNvPr id="3"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4"/>
          <p:cNvSpPr>
            <a:spLocks noGrp="1"/>
          </p:cNvSpPr>
          <p:nvPr>
            <p:ph type="title"/>
          </p:nvPr>
        </p:nvSpPr>
        <p:spPr>
          <a:xfrm>
            <a:off x="1398588" y="3036839"/>
            <a:ext cx="11836008" cy="1079598"/>
          </a:xfrm>
        </p:spPr>
        <p:txBody>
          <a:bodyPr/>
          <a:lstStyle>
            <a:lvl1pPr algn="ctr">
              <a:defRPr sz="6600">
                <a:gradFill>
                  <a:gsLst>
                    <a:gs pos="1250">
                      <a:srgbClr val="FFFFFF"/>
                    </a:gs>
                    <a:gs pos="100000">
                      <a:srgbClr val="FFFFFF"/>
                    </a:gs>
                  </a:gsLst>
                  <a:lin ang="5400000" scaled="0"/>
                </a:gradFill>
              </a:defRPr>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1398588" y="5729288"/>
            <a:ext cx="11836400" cy="517065"/>
          </a:xfrm>
        </p:spPr>
        <p:txBody>
          <a:bodyPr/>
          <a:lstStyle>
            <a:lvl1pPr marL="0" indent="0">
              <a:buNone/>
              <a:defRPr sz="2400">
                <a:gradFill>
                  <a:gsLst>
                    <a:gs pos="1250">
                      <a:schemeClr val="bg1"/>
                    </a:gs>
                    <a:gs pos="100000">
                      <a:schemeClr val="bg1"/>
                    </a:gs>
                  </a:gsLst>
                  <a:lin ang="5400000" scaled="0"/>
                </a:gradFill>
                <a:latin typeface="+mn-lt"/>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smtClean="0"/>
              <a:t>Click to edit Master text styles</a:t>
            </a:r>
          </a:p>
        </p:txBody>
      </p:sp>
    </p:spTree>
    <p:extLst>
      <p:ext uri="{BB962C8B-B14F-4D97-AF65-F5344CB8AC3E}">
        <p14:creationId xmlns:p14="http://schemas.microsoft.com/office/powerpoint/2010/main" val="421660359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9" Type="http://schemas.openxmlformats.org/officeDocument/2006/relationships/theme" Target="../theme/theme2.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38" Type="http://schemas.openxmlformats.org/officeDocument/2006/relationships/slideLayout" Target="../slideLayouts/slideLayout77.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slideLayout" Target="../slideLayouts/slideLayout76.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slideLayout" Target="../slideLayouts/slideLayout75.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slideLayout" Target="../slideLayouts/slideLayout103.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34" Type="http://schemas.openxmlformats.org/officeDocument/2006/relationships/slideLayout" Target="../slideLayouts/slideLayout111.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33" Type="http://schemas.openxmlformats.org/officeDocument/2006/relationships/slideLayout" Target="../slideLayouts/slideLayout110.xml"/><Relationship Id="rId38" Type="http://schemas.openxmlformats.org/officeDocument/2006/relationships/theme" Target="../theme/theme3.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29" Type="http://schemas.openxmlformats.org/officeDocument/2006/relationships/slideLayout" Target="../slideLayouts/slideLayout106.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32" Type="http://schemas.openxmlformats.org/officeDocument/2006/relationships/slideLayout" Target="../slideLayouts/slideLayout109.xml"/><Relationship Id="rId37" Type="http://schemas.openxmlformats.org/officeDocument/2006/relationships/slideLayout" Target="../slideLayouts/slideLayout114.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28" Type="http://schemas.openxmlformats.org/officeDocument/2006/relationships/slideLayout" Target="../slideLayouts/slideLayout105.xml"/><Relationship Id="rId36" Type="http://schemas.openxmlformats.org/officeDocument/2006/relationships/slideLayout" Target="../slideLayouts/slideLayout113.xml"/><Relationship Id="rId10" Type="http://schemas.openxmlformats.org/officeDocument/2006/relationships/slideLayout" Target="../slideLayouts/slideLayout87.xml"/><Relationship Id="rId19" Type="http://schemas.openxmlformats.org/officeDocument/2006/relationships/slideLayout" Target="../slideLayouts/slideLayout96.xml"/><Relationship Id="rId31" Type="http://schemas.openxmlformats.org/officeDocument/2006/relationships/slideLayout" Target="../slideLayouts/slideLayout108.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 Id="rId27" Type="http://schemas.openxmlformats.org/officeDocument/2006/relationships/slideLayout" Target="../slideLayouts/slideLayout104.xml"/><Relationship Id="rId30" Type="http://schemas.openxmlformats.org/officeDocument/2006/relationships/slideLayout" Target="../slideLayouts/slideLayout107.xml"/><Relationship Id="rId35" Type="http://schemas.openxmlformats.org/officeDocument/2006/relationships/slideLayout" Target="../slideLayouts/slideLayout11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slideLayout" Target="../slideLayouts/slideLayout132.xml"/><Relationship Id="rId26" Type="http://schemas.openxmlformats.org/officeDocument/2006/relationships/slideLayout" Target="../slideLayouts/slideLayout140.xml"/><Relationship Id="rId3" Type="http://schemas.openxmlformats.org/officeDocument/2006/relationships/slideLayout" Target="../slideLayouts/slideLayout117.xml"/><Relationship Id="rId21" Type="http://schemas.openxmlformats.org/officeDocument/2006/relationships/slideLayout" Target="../slideLayouts/slideLayout135.xml"/><Relationship Id="rId34" Type="http://schemas.openxmlformats.org/officeDocument/2006/relationships/slideLayout" Target="../slideLayouts/slideLayout148.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5" Type="http://schemas.openxmlformats.org/officeDocument/2006/relationships/slideLayout" Target="../slideLayouts/slideLayout139.xml"/><Relationship Id="rId33" Type="http://schemas.openxmlformats.org/officeDocument/2006/relationships/slideLayout" Target="../slideLayouts/slideLayout147.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20" Type="http://schemas.openxmlformats.org/officeDocument/2006/relationships/slideLayout" Target="../slideLayouts/slideLayout134.xml"/><Relationship Id="rId29" Type="http://schemas.openxmlformats.org/officeDocument/2006/relationships/slideLayout" Target="../slideLayouts/slideLayout143.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24" Type="http://schemas.openxmlformats.org/officeDocument/2006/relationships/slideLayout" Target="../slideLayouts/slideLayout138.xml"/><Relationship Id="rId32" Type="http://schemas.openxmlformats.org/officeDocument/2006/relationships/slideLayout" Target="../slideLayouts/slideLayout146.xml"/><Relationship Id="rId37" Type="http://schemas.openxmlformats.org/officeDocument/2006/relationships/theme" Target="../theme/theme4.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23" Type="http://schemas.openxmlformats.org/officeDocument/2006/relationships/slideLayout" Target="../slideLayouts/slideLayout137.xml"/><Relationship Id="rId28" Type="http://schemas.openxmlformats.org/officeDocument/2006/relationships/slideLayout" Target="../slideLayouts/slideLayout142.xml"/><Relationship Id="rId36" Type="http://schemas.openxmlformats.org/officeDocument/2006/relationships/slideLayout" Target="../slideLayouts/slideLayout150.xml"/><Relationship Id="rId10" Type="http://schemas.openxmlformats.org/officeDocument/2006/relationships/slideLayout" Target="../slideLayouts/slideLayout124.xml"/><Relationship Id="rId19" Type="http://schemas.openxmlformats.org/officeDocument/2006/relationships/slideLayout" Target="../slideLayouts/slideLayout133.xml"/><Relationship Id="rId31" Type="http://schemas.openxmlformats.org/officeDocument/2006/relationships/slideLayout" Target="../slideLayouts/slideLayout145.xml"/><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 Id="rId22" Type="http://schemas.openxmlformats.org/officeDocument/2006/relationships/slideLayout" Target="../slideLayouts/slideLayout136.xml"/><Relationship Id="rId27" Type="http://schemas.openxmlformats.org/officeDocument/2006/relationships/slideLayout" Target="../slideLayouts/slideLayout141.xml"/><Relationship Id="rId30" Type="http://schemas.openxmlformats.org/officeDocument/2006/relationships/slideLayout" Target="../slideLayouts/slideLayout144.xml"/><Relationship Id="rId35" Type="http://schemas.openxmlformats.org/officeDocument/2006/relationships/slideLayout" Target="../slideLayouts/slideLayout1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58.xml"/><Relationship Id="rId13" Type="http://schemas.openxmlformats.org/officeDocument/2006/relationships/slideLayout" Target="../slideLayouts/slideLayout163.xml"/><Relationship Id="rId18" Type="http://schemas.openxmlformats.org/officeDocument/2006/relationships/slideLayout" Target="../slideLayouts/slideLayout168.xml"/><Relationship Id="rId26" Type="http://schemas.openxmlformats.org/officeDocument/2006/relationships/slideLayout" Target="../slideLayouts/slideLayout176.xml"/><Relationship Id="rId39" Type="http://schemas.openxmlformats.org/officeDocument/2006/relationships/theme" Target="../theme/theme5.xml"/><Relationship Id="rId3" Type="http://schemas.openxmlformats.org/officeDocument/2006/relationships/slideLayout" Target="../slideLayouts/slideLayout153.xml"/><Relationship Id="rId21" Type="http://schemas.openxmlformats.org/officeDocument/2006/relationships/slideLayout" Target="../slideLayouts/slideLayout171.xml"/><Relationship Id="rId34" Type="http://schemas.openxmlformats.org/officeDocument/2006/relationships/slideLayout" Target="../slideLayouts/slideLayout184.xml"/><Relationship Id="rId7" Type="http://schemas.openxmlformats.org/officeDocument/2006/relationships/slideLayout" Target="../slideLayouts/slideLayout157.xml"/><Relationship Id="rId12" Type="http://schemas.openxmlformats.org/officeDocument/2006/relationships/slideLayout" Target="../slideLayouts/slideLayout162.xml"/><Relationship Id="rId17" Type="http://schemas.openxmlformats.org/officeDocument/2006/relationships/slideLayout" Target="../slideLayouts/slideLayout167.xml"/><Relationship Id="rId25" Type="http://schemas.openxmlformats.org/officeDocument/2006/relationships/slideLayout" Target="../slideLayouts/slideLayout175.xml"/><Relationship Id="rId33" Type="http://schemas.openxmlformats.org/officeDocument/2006/relationships/slideLayout" Target="../slideLayouts/slideLayout183.xml"/><Relationship Id="rId38" Type="http://schemas.openxmlformats.org/officeDocument/2006/relationships/slideLayout" Target="../slideLayouts/slideLayout188.xml"/><Relationship Id="rId2" Type="http://schemas.openxmlformats.org/officeDocument/2006/relationships/slideLayout" Target="../slideLayouts/slideLayout152.xml"/><Relationship Id="rId16" Type="http://schemas.openxmlformats.org/officeDocument/2006/relationships/slideLayout" Target="../slideLayouts/slideLayout166.xml"/><Relationship Id="rId20" Type="http://schemas.openxmlformats.org/officeDocument/2006/relationships/slideLayout" Target="../slideLayouts/slideLayout170.xml"/><Relationship Id="rId29" Type="http://schemas.openxmlformats.org/officeDocument/2006/relationships/slideLayout" Target="../slideLayouts/slideLayout179.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slideLayout" Target="../slideLayouts/slideLayout161.xml"/><Relationship Id="rId24" Type="http://schemas.openxmlformats.org/officeDocument/2006/relationships/slideLayout" Target="../slideLayouts/slideLayout174.xml"/><Relationship Id="rId32" Type="http://schemas.openxmlformats.org/officeDocument/2006/relationships/slideLayout" Target="../slideLayouts/slideLayout182.xml"/><Relationship Id="rId37" Type="http://schemas.openxmlformats.org/officeDocument/2006/relationships/slideLayout" Target="../slideLayouts/slideLayout187.xml"/><Relationship Id="rId5" Type="http://schemas.openxmlformats.org/officeDocument/2006/relationships/slideLayout" Target="../slideLayouts/slideLayout155.xml"/><Relationship Id="rId15" Type="http://schemas.openxmlformats.org/officeDocument/2006/relationships/slideLayout" Target="../slideLayouts/slideLayout165.xml"/><Relationship Id="rId23" Type="http://schemas.openxmlformats.org/officeDocument/2006/relationships/slideLayout" Target="../slideLayouts/slideLayout173.xml"/><Relationship Id="rId28" Type="http://schemas.openxmlformats.org/officeDocument/2006/relationships/slideLayout" Target="../slideLayouts/slideLayout178.xml"/><Relationship Id="rId36" Type="http://schemas.openxmlformats.org/officeDocument/2006/relationships/slideLayout" Target="../slideLayouts/slideLayout186.xml"/><Relationship Id="rId10" Type="http://schemas.openxmlformats.org/officeDocument/2006/relationships/slideLayout" Target="../slideLayouts/slideLayout160.xml"/><Relationship Id="rId19" Type="http://schemas.openxmlformats.org/officeDocument/2006/relationships/slideLayout" Target="../slideLayouts/slideLayout169.xml"/><Relationship Id="rId31" Type="http://schemas.openxmlformats.org/officeDocument/2006/relationships/slideLayout" Target="../slideLayouts/slideLayout181.xml"/><Relationship Id="rId4" Type="http://schemas.openxmlformats.org/officeDocument/2006/relationships/slideLayout" Target="../slideLayouts/slideLayout154.xml"/><Relationship Id="rId9" Type="http://schemas.openxmlformats.org/officeDocument/2006/relationships/slideLayout" Target="../slideLayouts/slideLayout159.xml"/><Relationship Id="rId14" Type="http://schemas.openxmlformats.org/officeDocument/2006/relationships/slideLayout" Target="../slideLayouts/slideLayout164.xml"/><Relationship Id="rId22" Type="http://schemas.openxmlformats.org/officeDocument/2006/relationships/slideLayout" Target="../slideLayouts/slideLayout172.xml"/><Relationship Id="rId27" Type="http://schemas.openxmlformats.org/officeDocument/2006/relationships/slideLayout" Target="../slideLayouts/slideLayout177.xml"/><Relationship Id="rId30" Type="http://schemas.openxmlformats.org/officeDocument/2006/relationships/slideLayout" Target="../slideLayouts/slideLayout180.xml"/><Relationship Id="rId35" Type="http://schemas.openxmlformats.org/officeDocument/2006/relationships/slideLayout" Target="../slideLayouts/slideLayout18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96.xml"/><Relationship Id="rId13" Type="http://schemas.openxmlformats.org/officeDocument/2006/relationships/slideLayout" Target="../slideLayouts/slideLayout201.xml"/><Relationship Id="rId18" Type="http://schemas.openxmlformats.org/officeDocument/2006/relationships/slideLayout" Target="../slideLayouts/slideLayout206.xml"/><Relationship Id="rId26" Type="http://schemas.openxmlformats.org/officeDocument/2006/relationships/slideLayout" Target="../slideLayouts/slideLayout214.xml"/><Relationship Id="rId39" Type="http://schemas.openxmlformats.org/officeDocument/2006/relationships/theme" Target="../theme/theme6.xml"/><Relationship Id="rId3" Type="http://schemas.openxmlformats.org/officeDocument/2006/relationships/slideLayout" Target="../slideLayouts/slideLayout191.xml"/><Relationship Id="rId21" Type="http://schemas.openxmlformats.org/officeDocument/2006/relationships/slideLayout" Target="../slideLayouts/slideLayout209.xml"/><Relationship Id="rId34" Type="http://schemas.openxmlformats.org/officeDocument/2006/relationships/slideLayout" Target="../slideLayouts/slideLayout222.xml"/><Relationship Id="rId7" Type="http://schemas.openxmlformats.org/officeDocument/2006/relationships/slideLayout" Target="../slideLayouts/slideLayout195.xml"/><Relationship Id="rId12" Type="http://schemas.openxmlformats.org/officeDocument/2006/relationships/slideLayout" Target="../slideLayouts/slideLayout200.xml"/><Relationship Id="rId17" Type="http://schemas.openxmlformats.org/officeDocument/2006/relationships/slideLayout" Target="../slideLayouts/slideLayout205.xml"/><Relationship Id="rId25" Type="http://schemas.openxmlformats.org/officeDocument/2006/relationships/slideLayout" Target="../slideLayouts/slideLayout213.xml"/><Relationship Id="rId33" Type="http://schemas.openxmlformats.org/officeDocument/2006/relationships/slideLayout" Target="../slideLayouts/slideLayout221.xml"/><Relationship Id="rId38" Type="http://schemas.openxmlformats.org/officeDocument/2006/relationships/slideLayout" Target="../slideLayouts/slideLayout226.xml"/><Relationship Id="rId2" Type="http://schemas.openxmlformats.org/officeDocument/2006/relationships/slideLayout" Target="../slideLayouts/slideLayout190.xml"/><Relationship Id="rId16" Type="http://schemas.openxmlformats.org/officeDocument/2006/relationships/slideLayout" Target="../slideLayouts/slideLayout204.xml"/><Relationship Id="rId20" Type="http://schemas.openxmlformats.org/officeDocument/2006/relationships/slideLayout" Target="../slideLayouts/slideLayout208.xml"/><Relationship Id="rId29" Type="http://schemas.openxmlformats.org/officeDocument/2006/relationships/slideLayout" Target="../slideLayouts/slideLayout217.xml"/><Relationship Id="rId1" Type="http://schemas.openxmlformats.org/officeDocument/2006/relationships/slideLayout" Target="../slideLayouts/slideLayout189.xml"/><Relationship Id="rId6" Type="http://schemas.openxmlformats.org/officeDocument/2006/relationships/slideLayout" Target="../slideLayouts/slideLayout194.xml"/><Relationship Id="rId11" Type="http://schemas.openxmlformats.org/officeDocument/2006/relationships/slideLayout" Target="../slideLayouts/slideLayout199.xml"/><Relationship Id="rId24" Type="http://schemas.openxmlformats.org/officeDocument/2006/relationships/slideLayout" Target="../slideLayouts/slideLayout212.xml"/><Relationship Id="rId32" Type="http://schemas.openxmlformats.org/officeDocument/2006/relationships/slideLayout" Target="../slideLayouts/slideLayout220.xml"/><Relationship Id="rId37" Type="http://schemas.openxmlformats.org/officeDocument/2006/relationships/slideLayout" Target="../slideLayouts/slideLayout225.xml"/><Relationship Id="rId5" Type="http://schemas.openxmlformats.org/officeDocument/2006/relationships/slideLayout" Target="../slideLayouts/slideLayout193.xml"/><Relationship Id="rId15" Type="http://schemas.openxmlformats.org/officeDocument/2006/relationships/slideLayout" Target="../slideLayouts/slideLayout203.xml"/><Relationship Id="rId23" Type="http://schemas.openxmlformats.org/officeDocument/2006/relationships/slideLayout" Target="../slideLayouts/slideLayout211.xml"/><Relationship Id="rId28" Type="http://schemas.openxmlformats.org/officeDocument/2006/relationships/slideLayout" Target="../slideLayouts/slideLayout216.xml"/><Relationship Id="rId36" Type="http://schemas.openxmlformats.org/officeDocument/2006/relationships/slideLayout" Target="../slideLayouts/slideLayout224.xml"/><Relationship Id="rId10" Type="http://schemas.openxmlformats.org/officeDocument/2006/relationships/slideLayout" Target="../slideLayouts/slideLayout198.xml"/><Relationship Id="rId19" Type="http://schemas.openxmlformats.org/officeDocument/2006/relationships/slideLayout" Target="../slideLayouts/slideLayout207.xml"/><Relationship Id="rId31" Type="http://schemas.openxmlformats.org/officeDocument/2006/relationships/slideLayout" Target="../slideLayouts/slideLayout219.xml"/><Relationship Id="rId4" Type="http://schemas.openxmlformats.org/officeDocument/2006/relationships/slideLayout" Target="../slideLayouts/slideLayout192.xml"/><Relationship Id="rId9" Type="http://schemas.openxmlformats.org/officeDocument/2006/relationships/slideLayout" Target="../slideLayouts/slideLayout197.xml"/><Relationship Id="rId14" Type="http://schemas.openxmlformats.org/officeDocument/2006/relationships/slideLayout" Target="../slideLayouts/slideLayout202.xml"/><Relationship Id="rId22" Type="http://schemas.openxmlformats.org/officeDocument/2006/relationships/slideLayout" Target="../slideLayouts/slideLayout210.xml"/><Relationship Id="rId27" Type="http://schemas.openxmlformats.org/officeDocument/2006/relationships/slideLayout" Target="../slideLayouts/slideLayout215.xml"/><Relationship Id="rId30" Type="http://schemas.openxmlformats.org/officeDocument/2006/relationships/slideLayout" Target="../slideLayouts/slideLayout218.xml"/><Relationship Id="rId35" Type="http://schemas.openxmlformats.org/officeDocument/2006/relationships/slideLayout" Target="../slideLayouts/slideLayout2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266" r:id="rId3"/>
    <p:sldLayoutId id="2147484331" r:id="rId4"/>
    <p:sldLayoutId id="2147484332" r:id="rId5"/>
    <p:sldLayoutId id="2147484333" r:id="rId6"/>
    <p:sldLayoutId id="2147484249" r:id="rId7"/>
    <p:sldLayoutId id="2147484304" r:id="rId8"/>
    <p:sldLayoutId id="2147484334" r:id="rId9"/>
    <p:sldLayoutId id="2147484295" r:id="rId10"/>
    <p:sldLayoutId id="2147484314" r:id="rId11"/>
    <p:sldLayoutId id="2147484337" r:id="rId12"/>
    <p:sldLayoutId id="2147484302" r:id="rId13"/>
    <p:sldLayoutId id="2147484303" r:id="rId14"/>
    <p:sldLayoutId id="2147484315" r:id="rId15"/>
    <p:sldLayoutId id="2147484336" r:id="rId16"/>
    <p:sldLayoutId id="2147484335" r:id="rId17"/>
    <p:sldLayoutId id="2147484240" r:id="rId18"/>
    <p:sldLayoutId id="2147484330" r:id="rId19"/>
    <p:sldLayoutId id="2147484309" r:id="rId20"/>
    <p:sldLayoutId id="2147484324" r:id="rId21"/>
    <p:sldLayoutId id="2147484323" r:id="rId22"/>
    <p:sldLayoutId id="2147484325" r:id="rId23"/>
    <p:sldLayoutId id="2147484326" r:id="rId24"/>
    <p:sldLayoutId id="2147484327" r:id="rId25"/>
    <p:sldLayoutId id="2147484328" r:id="rId26"/>
    <p:sldLayoutId id="2147484256" r:id="rId27"/>
    <p:sldLayoutId id="2147484316" r:id="rId28"/>
    <p:sldLayoutId id="2147484317" r:id="rId29"/>
    <p:sldLayoutId id="2147484318" r:id="rId30"/>
    <p:sldLayoutId id="2147484319" r:id="rId31"/>
    <p:sldLayoutId id="2147484320" r:id="rId32"/>
    <p:sldLayoutId id="2147484321" r:id="rId33"/>
    <p:sldLayoutId id="2147484313" r:id="rId34"/>
    <p:sldLayoutId id="2147484341" r:id="rId35"/>
    <p:sldLayoutId id="2147484544" r:id="rId36"/>
    <p:sldLayoutId id="2147484547" r:id="rId37"/>
    <p:sldLayoutId id="2147484550" r:id="rId38"/>
    <p:sldLayoutId id="2147484552" r:id="rId39"/>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43" r:id="rId1"/>
    <p:sldLayoutId id="2147484344" r:id="rId2"/>
    <p:sldLayoutId id="2147484345" r:id="rId3"/>
    <p:sldLayoutId id="2147484346" r:id="rId4"/>
    <p:sldLayoutId id="2147484347" r:id="rId5"/>
    <p:sldLayoutId id="2147484348" r:id="rId6"/>
    <p:sldLayoutId id="2147484349" r:id="rId7"/>
    <p:sldLayoutId id="2147484350"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66" r:id="rId24"/>
    <p:sldLayoutId id="2147484367" r:id="rId25"/>
    <p:sldLayoutId id="2147484368" r:id="rId26"/>
    <p:sldLayoutId id="2147484369" r:id="rId27"/>
    <p:sldLayoutId id="2147484370" r:id="rId28"/>
    <p:sldLayoutId id="2147484371" r:id="rId29"/>
    <p:sldLayoutId id="2147484372" r:id="rId30"/>
    <p:sldLayoutId id="2147484373" r:id="rId31"/>
    <p:sldLayoutId id="2147484374" r:id="rId32"/>
    <p:sldLayoutId id="2147484375" r:id="rId33"/>
    <p:sldLayoutId id="2147484376" r:id="rId34"/>
    <p:sldLayoutId id="2147484377" r:id="rId35"/>
    <p:sldLayoutId id="2147484378" r:id="rId36"/>
    <p:sldLayoutId id="2147484379" r:id="rId37"/>
    <p:sldLayoutId id="2147484380" r:id="rId38"/>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82" r:id="rId1"/>
    <p:sldLayoutId id="2147484383" r:id="rId2"/>
    <p:sldLayoutId id="2147484384" r:id="rId3"/>
    <p:sldLayoutId id="2147484385" r:id="rId4"/>
    <p:sldLayoutId id="2147484386" r:id="rId5"/>
    <p:sldLayoutId id="2147484387" r:id="rId6"/>
    <p:sldLayoutId id="2147484388" r:id="rId7"/>
    <p:sldLayoutId id="2147484389" r:id="rId8"/>
    <p:sldLayoutId id="2147484390" r:id="rId9"/>
    <p:sldLayoutId id="2147484391" r:id="rId10"/>
    <p:sldLayoutId id="2147484392" r:id="rId11"/>
    <p:sldLayoutId id="2147484393" r:id="rId12"/>
    <p:sldLayoutId id="2147484394" r:id="rId13"/>
    <p:sldLayoutId id="2147484395" r:id="rId14"/>
    <p:sldLayoutId id="2147484396" r:id="rId15"/>
    <p:sldLayoutId id="2147484397" r:id="rId16"/>
    <p:sldLayoutId id="2147484398" r:id="rId17"/>
    <p:sldLayoutId id="2147484399" r:id="rId18"/>
    <p:sldLayoutId id="2147484400" r:id="rId19"/>
    <p:sldLayoutId id="2147484401" r:id="rId20"/>
    <p:sldLayoutId id="2147484402" r:id="rId21"/>
    <p:sldLayoutId id="2147484403" r:id="rId22"/>
    <p:sldLayoutId id="2147484404" r:id="rId23"/>
    <p:sldLayoutId id="2147484405" r:id="rId24"/>
    <p:sldLayoutId id="2147484406" r:id="rId25"/>
    <p:sldLayoutId id="2147484407" r:id="rId26"/>
    <p:sldLayoutId id="2147484408" r:id="rId27"/>
    <p:sldLayoutId id="2147484409" r:id="rId28"/>
    <p:sldLayoutId id="2147484410" r:id="rId29"/>
    <p:sldLayoutId id="2147484411" r:id="rId30"/>
    <p:sldLayoutId id="2147484412" r:id="rId31"/>
    <p:sldLayoutId id="2147484413" r:id="rId32"/>
    <p:sldLayoutId id="2147484414" r:id="rId33"/>
    <p:sldLayoutId id="2147484415" r:id="rId34"/>
    <p:sldLayoutId id="2147484417" r:id="rId35"/>
    <p:sldLayoutId id="2147484418" r:id="rId36"/>
    <p:sldLayoutId id="2147484419" r:id="rId37"/>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21" r:id="rId1"/>
    <p:sldLayoutId id="2147484422" r:id="rId2"/>
    <p:sldLayoutId id="2147484423" r:id="rId3"/>
    <p:sldLayoutId id="2147484424" r:id="rId4"/>
    <p:sldLayoutId id="2147484425" r:id="rId5"/>
    <p:sldLayoutId id="2147484426" r:id="rId6"/>
    <p:sldLayoutId id="2147484427" r:id="rId7"/>
    <p:sldLayoutId id="2147484428" r:id="rId8"/>
    <p:sldLayoutId id="2147484429" r:id="rId9"/>
    <p:sldLayoutId id="2147484430" r:id="rId10"/>
    <p:sldLayoutId id="2147484431" r:id="rId11"/>
    <p:sldLayoutId id="2147484432" r:id="rId12"/>
    <p:sldLayoutId id="2147484433" r:id="rId13"/>
    <p:sldLayoutId id="2147484434" r:id="rId14"/>
    <p:sldLayoutId id="2147484435" r:id="rId15"/>
    <p:sldLayoutId id="2147484436" r:id="rId16"/>
    <p:sldLayoutId id="2147484437" r:id="rId17"/>
    <p:sldLayoutId id="2147484438" r:id="rId18"/>
    <p:sldLayoutId id="2147484439" r:id="rId19"/>
    <p:sldLayoutId id="2147484440" r:id="rId20"/>
    <p:sldLayoutId id="2147484441" r:id="rId21"/>
    <p:sldLayoutId id="2147484442" r:id="rId22"/>
    <p:sldLayoutId id="2147484443" r:id="rId23"/>
    <p:sldLayoutId id="2147484444" r:id="rId24"/>
    <p:sldLayoutId id="2147484445" r:id="rId25"/>
    <p:sldLayoutId id="2147484446" r:id="rId26"/>
    <p:sldLayoutId id="2147484447" r:id="rId27"/>
    <p:sldLayoutId id="2147484448" r:id="rId28"/>
    <p:sldLayoutId id="2147484449" r:id="rId29"/>
    <p:sldLayoutId id="2147484450" r:id="rId30"/>
    <p:sldLayoutId id="2147484451" r:id="rId31"/>
    <p:sldLayoutId id="2147484452" r:id="rId32"/>
    <p:sldLayoutId id="2147484453" r:id="rId33"/>
    <p:sldLayoutId id="2147484454" r:id="rId34"/>
    <p:sldLayoutId id="2147484458" r:id="rId35"/>
    <p:sldLayoutId id="2147484543" r:id="rId36"/>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60" r:id="rId1"/>
    <p:sldLayoutId id="2147484461" r:id="rId2"/>
    <p:sldLayoutId id="2147484462" r:id="rId3"/>
    <p:sldLayoutId id="2147484463" r:id="rId4"/>
    <p:sldLayoutId id="2147484464" r:id="rId5"/>
    <p:sldLayoutId id="2147484465" r:id="rId6"/>
    <p:sldLayoutId id="2147484466" r:id="rId7"/>
    <p:sldLayoutId id="2147484467" r:id="rId8"/>
    <p:sldLayoutId id="2147484468" r:id="rId9"/>
    <p:sldLayoutId id="2147484469" r:id="rId10"/>
    <p:sldLayoutId id="2147484470" r:id="rId11"/>
    <p:sldLayoutId id="2147484471" r:id="rId12"/>
    <p:sldLayoutId id="2147484472" r:id="rId13"/>
    <p:sldLayoutId id="2147484473" r:id="rId14"/>
    <p:sldLayoutId id="2147484474" r:id="rId15"/>
    <p:sldLayoutId id="2147484475" r:id="rId16"/>
    <p:sldLayoutId id="2147484476" r:id="rId17"/>
    <p:sldLayoutId id="2147484477" r:id="rId18"/>
    <p:sldLayoutId id="2147484478" r:id="rId19"/>
    <p:sldLayoutId id="2147484479" r:id="rId20"/>
    <p:sldLayoutId id="2147484480" r:id="rId21"/>
    <p:sldLayoutId id="2147484481" r:id="rId22"/>
    <p:sldLayoutId id="2147484482" r:id="rId23"/>
    <p:sldLayoutId id="2147484483" r:id="rId24"/>
    <p:sldLayoutId id="2147484484" r:id="rId25"/>
    <p:sldLayoutId id="2147484485" r:id="rId26"/>
    <p:sldLayoutId id="2147484486" r:id="rId27"/>
    <p:sldLayoutId id="2147484487" r:id="rId28"/>
    <p:sldLayoutId id="2147484488" r:id="rId29"/>
    <p:sldLayoutId id="2147484489" r:id="rId30"/>
    <p:sldLayoutId id="2147484490" r:id="rId31"/>
    <p:sldLayoutId id="2147484491" r:id="rId32"/>
    <p:sldLayoutId id="2147484492" r:id="rId33"/>
    <p:sldLayoutId id="2147484493" r:id="rId34"/>
    <p:sldLayoutId id="2147484494" r:id="rId35"/>
    <p:sldLayoutId id="2147484495" r:id="rId36"/>
    <p:sldLayoutId id="2147484496" r:id="rId37"/>
    <p:sldLayoutId id="2147484497" r:id="rId38"/>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Tableau Conference Logo"/>
          <p:cNvSpPr>
            <a:spLocks noEditPoints="1"/>
          </p:cNvSpPr>
          <p:nvPr/>
        </p:nvSpPr>
        <p:spPr bwMode="auto">
          <a:xfrm>
            <a:off x="12151199" y="7029056"/>
            <a:ext cx="1941039" cy="636982"/>
          </a:xfrm>
          <a:custGeom>
            <a:avLst/>
            <a:gdLst>
              <a:gd name="T0" fmla="*/ 8656 w 40635"/>
              <a:gd name="T1" fmla="*/ 7272 h 13335"/>
              <a:gd name="T2" fmla="*/ 8656 w 40635"/>
              <a:gd name="T3" fmla="*/ 5817 h 13335"/>
              <a:gd name="T4" fmla="*/ 19627 w 40635"/>
              <a:gd name="T5" fmla="*/ 11882 h 13335"/>
              <a:gd name="T6" fmla="*/ 8209 w 40635"/>
              <a:gd name="T7" fmla="*/ 7617 h 13335"/>
              <a:gd name="T8" fmla="*/ 14402 w 40635"/>
              <a:gd name="T9" fmla="*/ 12449 h 13335"/>
              <a:gd name="T10" fmla="*/ 15214 w 40635"/>
              <a:gd name="T11" fmla="*/ 12055 h 13335"/>
              <a:gd name="T12" fmla="*/ 13955 w 40635"/>
              <a:gd name="T13" fmla="*/ 12596 h 13335"/>
              <a:gd name="T14" fmla="*/ 15091 w 40635"/>
              <a:gd name="T15" fmla="*/ 13212 h 13335"/>
              <a:gd name="T16" fmla="*/ 17754 w 40635"/>
              <a:gd name="T17" fmla="*/ 13286 h 13335"/>
              <a:gd name="T18" fmla="*/ 16743 w 40635"/>
              <a:gd name="T19" fmla="*/ 12300 h 13335"/>
              <a:gd name="T20" fmla="*/ 18148 w 40635"/>
              <a:gd name="T21" fmla="*/ 12300 h 13335"/>
              <a:gd name="T22" fmla="*/ 17187 w 40635"/>
              <a:gd name="T23" fmla="*/ 12324 h 13335"/>
              <a:gd name="T24" fmla="*/ 17681 w 40635"/>
              <a:gd name="T25" fmla="*/ 12841 h 13335"/>
              <a:gd name="T26" fmla="*/ 33831 w 40635"/>
              <a:gd name="T27" fmla="*/ 11882 h 13335"/>
              <a:gd name="T28" fmla="*/ 938 w 40635"/>
              <a:gd name="T29" fmla="*/ 8603 h 13335"/>
              <a:gd name="T30" fmla="*/ 125 w 40635"/>
              <a:gd name="T31" fmla="*/ 9810 h 13335"/>
              <a:gd name="T32" fmla="*/ 1554 w 40635"/>
              <a:gd name="T33" fmla="*/ 9515 h 13335"/>
              <a:gd name="T34" fmla="*/ 5377 w 40635"/>
              <a:gd name="T35" fmla="*/ 149 h 13335"/>
              <a:gd name="T36" fmla="*/ 4167 w 40635"/>
              <a:gd name="T37" fmla="*/ 961 h 13335"/>
              <a:gd name="T38" fmla="*/ 5573 w 40635"/>
              <a:gd name="T39" fmla="*/ 1233 h 13335"/>
              <a:gd name="T40" fmla="*/ 7642 w 40635"/>
              <a:gd name="T41" fmla="*/ 13312 h 13335"/>
              <a:gd name="T42" fmla="*/ 14179 w 40635"/>
              <a:gd name="T43" fmla="*/ 6188 h 13335"/>
              <a:gd name="T44" fmla="*/ 28430 w 40635"/>
              <a:gd name="T45" fmla="*/ 13312 h 13335"/>
              <a:gd name="T46" fmla="*/ 28799 w 40635"/>
              <a:gd name="T47" fmla="*/ 12152 h 13335"/>
              <a:gd name="T48" fmla="*/ 28035 w 40635"/>
              <a:gd name="T49" fmla="*/ 12523 h 13335"/>
              <a:gd name="T50" fmla="*/ 36493 w 40635"/>
              <a:gd name="T51" fmla="*/ 12201 h 13335"/>
              <a:gd name="T52" fmla="*/ 36099 w 40635"/>
              <a:gd name="T53" fmla="*/ 11906 h 13335"/>
              <a:gd name="T54" fmla="*/ 36099 w 40635"/>
              <a:gd name="T55" fmla="*/ 13286 h 13335"/>
              <a:gd name="T56" fmla="*/ 36493 w 40635"/>
              <a:gd name="T57" fmla="*/ 12967 h 13335"/>
              <a:gd name="T58" fmla="*/ 31440 w 40635"/>
              <a:gd name="T59" fmla="*/ 12941 h 13335"/>
              <a:gd name="T60" fmla="*/ 39846 w 40635"/>
              <a:gd name="T61" fmla="*/ 7913 h 13335"/>
              <a:gd name="T62" fmla="*/ 38367 w 40635"/>
              <a:gd name="T63" fmla="*/ 8529 h 13335"/>
              <a:gd name="T64" fmla="*/ 37530 w 40635"/>
              <a:gd name="T65" fmla="*/ 8676 h 13335"/>
              <a:gd name="T66" fmla="*/ 40290 w 40635"/>
              <a:gd name="T67" fmla="*/ 8874 h 13335"/>
              <a:gd name="T68" fmla="*/ 35260 w 40635"/>
              <a:gd name="T69" fmla="*/ 9293 h 13335"/>
              <a:gd name="T70" fmla="*/ 32992 w 40635"/>
              <a:gd name="T71" fmla="*/ 8357 h 13335"/>
              <a:gd name="T72" fmla="*/ 33164 w 40635"/>
              <a:gd name="T73" fmla="*/ 6089 h 13335"/>
              <a:gd name="T74" fmla="*/ 35310 w 40635"/>
              <a:gd name="T75" fmla="*/ 5571 h 13335"/>
              <a:gd name="T76" fmla="*/ 34275 w 40635"/>
              <a:gd name="T77" fmla="*/ 6238 h 13335"/>
              <a:gd name="T78" fmla="*/ 34298 w 40635"/>
              <a:gd name="T79" fmla="*/ 8480 h 13335"/>
              <a:gd name="T80" fmla="*/ 29245 w 40635"/>
              <a:gd name="T81" fmla="*/ 7740 h 13335"/>
              <a:gd name="T82" fmla="*/ 31612 w 40635"/>
              <a:gd name="T83" fmla="*/ 8331 h 13335"/>
              <a:gd name="T84" fmla="*/ 29195 w 40635"/>
              <a:gd name="T85" fmla="*/ 8974 h 13335"/>
              <a:gd name="T86" fmla="*/ 28380 w 40635"/>
              <a:gd name="T87" fmla="*/ 7100 h 13335"/>
              <a:gd name="T88" fmla="*/ 29640 w 40635"/>
              <a:gd name="T89" fmla="*/ 5472 h 13335"/>
              <a:gd name="T90" fmla="*/ 31636 w 40635"/>
              <a:gd name="T91" fmla="*/ 6138 h 13335"/>
              <a:gd name="T92" fmla="*/ 30502 w 40635"/>
              <a:gd name="T93" fmla="*/ 6162 h 13335"/>
              <a:gd name="T94" fmla="*/ 21106 w 40635"/>
              <a:gd name="T95" fmla="*/ 5399 h 13335"/>
              <a:gd name="T96" fmla="*/ 18271 w 40635"/>
              <a:gd name="T97" fmla="*/ 8898 h 13335"/>
              <a:gd name="T98" fmla="*/ 17655 w 40635"/>
              <a:gd name="T99" fmla="*/ 6729 h 13335"/>
              <a:gd name="T100" fmla="*/ 19183 w 40635"/>
              <a:gd name="T101" fmla="*/ 5422 h 13335"/>
              <a:gd name="T102" fmla="*/ 19282 w 40635"/>
              <a:gd name="T103" fmla="*/ 6162 h 13335"/>
              <a:gd name="T104" fmla="*/ 18888 w 40635"/>
              <a:gd name="T105" fmla="*/ 8381 h 13335"/>
              <a:gd name="T106" fmla="*/ 25423 w 40635"/>
              <a:gd name="T107" fmla="*/ 12719 h 13335"/>
              <a:gd name="T108" fmla="*/ 23473 w 40635"/>
              <a:gd name="T109" fmla="*/ 12768 h 13335"/>
              <a:gd name="T110" fmla="*/ 24435 w 40635"/>
              <a:gd name="T111" fmla="*/ 9170 h 13335"/>
              <a:gd name="T112" fmla="*/ 23202 w 40635"/>
              <a:gd name="T113" fmla="*/ 5522 h 13335"/>
              <a:gd name="T114" fmla="*/ 25274 w 40635"/>
              <a:gd name="T115" fmla="*/ 6089 h 13335"/>
              <a:gd name="T116" fmla="*/ 25446 w 40635"/>
              <a:gd name="T117" fmla="*/ 8357 h 13335"/>
              <a:gd name="T118" fmla="*/ 23696 w 40635"/>
              <a:gd name="T119" fmla="*/ 6162 h 13335"/>
              <a:gd name="T120" fmla="*/ 24336 w 40635"/>
              <a:gd name="T121" fmla="*/ 8381 h 13335"/>
              <a:gd name="T122" fmla="*/ 39503 w 40635"/>
              <a:gd name="T123" fmla="*/ 12400 h 13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635" h="13335">
                <a:moveTo>
                  <a:pt x="9714" y="6384"/>
                </a:moveTo>
                <a:lnTo>
                  <a:pt x="9740" y="6533"/>
                </a:lnTo>
                <a:lnTo>
                  <a:pt x="9714" y="6705"/>
                </a:lnTo>
                <a:lnTo>
                  <a:pt x="9691" y="6852"/>
                </a:lnTo>
                <a:lnTo>
                  <a:pt x="9615" y="6977"/>
                </a:lnTo>
                <a:lnTo>
                  <a:pt x="9518" y="7100"/>
                </a:lnTo>
                <a:lnTo>
                  <a:pt x="9393" y="7199"/>
                </a:lnTo>
                <a:lnTo>
                  <a:pt x="9247" y="7272"/>
                </a:lnTo>
                <a:lnTo>
                  <a:pt x="9098" y="7322"/>
                </a:lnTo>
                <a:lnTo>
                  <a:pt x="8951" y="7322"/>
                </a:lnTo>
                <a:lnTo>
                  <a:pt x="8802" y="7322"/>
                </a:lnTo>
                <a:lnTo>
                  <a:pt x="8656" y="7272"/>
                </a:lnTo>
                <a:lnTo>
                  <a:pt x="8507" y="7199"/>
                </a:lnTo>
                <a:lnTo>
                  <a:pt x="8384" y="7100"/>
                </a:lnTo>
                <a:lnTo>
                  <a:pt x="8311" y="6977"/>
                </a:lnTo>
                <a:lnTo>
                  <a:pt x="8235" y="6852"/>
                </a:lnTo>
                <a:lnTo>
                  <a:pt x="8186" y="6705"/>
                </a:lnTo>
                <a:lnTo>
                  <a:pt x="8162" y="6533"/>
                </a:lnTo>
                <a:lnTo>
                  <a:pt x="8186" y="6384"/>
                </a:lnTo>
                <a:lnTo>
                  <a:pt x="8235" y="6238"/>
                </a:lnTo>
                <a:lnTo>
                  <a:pt x="8311" y="6089"/>
                </a:lnTo>
                <a:lnTo>
                  <a:pt x="8384" y="5989"/>
                </a:lnTo>
                <a:lnTo>
                  <a:pt x="8507" y="5893"/>
                </a:lnTo>
                <a:lnTo>
                  <a:pt x="8656" y="5817"/>
                </a:lnTo>
                <a:lnTo>
                  <a:pt x="8802" y="5767"/>
                </a:lnTo>
                <a:lnTo>
                  <a:pt x="8951" y="5744"/>
                </a:lnTo>
                <a:lnTo>
                  <a:pt x="9098" y="5767"/>
                </a:lnTo>
                <a:lnTo>
                  <a:pt x="9247" y="5817"/>
                </a:lnTo>
                <a:lnTo>
                  <a:pt x="9393" y="5893"/>
                </a:lnTo>
                <a:lnTo>
                  <a:pt x="9518" y="5989"/>
                </a:lnTo>
                <a:lnTo>
                  <a:pt x="9615" y="6089"/>
                </a:lnTo>
                <a:lnTo>
                  <a:pt x="9691" y="6238"/>
                </a:lnTo>
                <a:lnTo>
                  <a:pt x="9714" y="6384"/>
                </a:lnTo>
                <a:close/>
                <a:moveTo>
                  <a:pt x="20563" y="12745"/>
                </a:moveTo>
                <a:lnTo>
                  <a:pt x="20145" y="11882"/>
                </a:lnTo>
                <a:lnTo>
                  <a:pt x="19627" y="11882"/>
                </a:lnTo>
                <a:lnTo>
                  <a:pt x="19627" y="13312"/>
                </a:lnTo>
                <a:lnTo>
                  <a:pt x="20022" y="13312"/>
                </a:lnTo>
                <a:lnTo>
                  <a:pt x="20022" y="12423"/>
                </a:lnTo>
                <a:lnTo>
                  <a:pt x="20440" y="13312"/>
                </a:lnTo>
                <a:lnTo>
                  <a:pt x="20934" y="13312"/>
                </a:lnTo>
                <a:lnTo>
                  <a:pt x="20934" y="11882"/>
                </a:lnTo>
                <a:lnTo>
                  <a:pt x="20563" y="11882"/>
                </a:lnTo>
                <a:lnTo>
                  <a:pt x="20563" y="12745"/>
                </a:lnTo>
                <a:close/>
                <a:moveTo>
                  <a:pt x="8209" y="13312"/>
                </a:moveTo>
                <a:lnTo>
                  <a:pt x="9691" y="13312"/>
                </a:lnTo>
                <a:lnTo>
                  <a:pt x="9691" y="7617"/>
                </a:lnTo>
                <a:lnTo>
                  <a:pt x="8209" y="7617"/>
                </a:lnTo>
                <a:lnTo>
                  <a:pt x="8209" y="13312"/>
                </a:lnTo>
                <a:close/>
                <a:moveTo>
                  <a:pt x="14943" y="12841"/>
                </a:moveTo>
                <a:lnTo>
                  <a:pt x="14869" y="12917"/>
                </a:lnTo>
                <a:lnTo>
                  <a:pt x="14796" y="12967"/>
                </a:lnTo>
                <a:lnTo>
                  <a:pt x="14697" y="12990"/>
                </a:lnTo>
                <a:lnTo>
                  <a:pt x="14624" y="12990"/>
                </a:lnTo>
                <a:lnTo>
                  <a:pt x="14548" y="12967"/>
                </a:lnTo>
                <a:lnTo>
                  <a:pt x="14498" y="12917"/>
                </a:lnTo>
                <a:lnTo>
                  <a:pt x="14451" y="12867"/>
                </a:lnTo>
                <a:lnTo>
                  <a:pt x="14402" y="12745"/>
                </a:lnTo>
                <a:lnTo>
                  <a:pt x="14376" y="12596"/>
                </a:lnTo>
                <a:lnTo>
                  <a:pt x="14402" y="12449"/>
                </a:lnTo>
                <a:lnTo>
                  <a:pt x="14451" y="12324"/>
                </a:lnTo>
                <a:lnTo>
                  <a:pt x="14498" y="12277"/>
                </a:lnTo>
                <a:lnTo>
                  <a:pt x="14548" y="12227"/>
                </a:lnTo>
                <a:lnTo>
                  <a:pt x="14624" y="12201"/>
                </a:lnTo>
                <a:lnTo>
                  <a:pt x="14697" y="12201"/>
                </a:lnTo>
                <a:lnTo>
                  <a:pt x="14796" y="12201"/>
                </a:lnTo>
                <a:lnTo>
                  <a:pt x="14869" y="12251"/>
                </a:lnTo>
                <a:lnTo>
                  <a:pt x="14943" y="12324"/>
                </a:lnTo>
                <a:lnTo>
                  <a:pt x="15018" y="12423"/>
                </a:lnTo>
                <a:lnTo>
                  <a:pt x="15337" y="12251"/>
                </a:lnTo>
                <a:lnTo>
                  <a:pt x="15288" y="12152"/>
                </a:lnTo>
                <a:lnTo>
                  <a:pt x="15214" y="12055"/>
                </a:lnTo>
                <a:lnTo>
                  <a:pt x="15141" y="11979"/>
                </a:lnTo>
                <a:lnTo>
                  <a:pt x="15042" y="11932"/>
                </a:lnTo>
                <a:lnTo>
                  <a:pt x="14869" y="11882"/>
                </a:lnTo>
                <a:lnTo>
                  <a:pt x="14671" y="11856"/>
                </a:lnTo>
                <a:lnTo>
                  <a:pt x="14524" y="11856"/>
                </a:lnTo>
                <a:lnTo>
                  <a:pt x="14376" y="11906"/>
                </a:lnTo>
                <a:lnTo>
                  <a:pt x="14253" y="11955"/>
                </a:lnTo>
                <a:lnTo>
                  <a:pt x="14154" y="12055"/>
                </a:lnTo>
                <a:lnTo>
                  <a:pt x="14078" y="12152"/>
                </a:lnTo>
                <a:lnTo>
                  <a:pt x="14005" y="12277"/>
                </a:lnTo>
                <a:lnTo>
                  <a:pt x="13955" y="12423"/>
                </a:lnTo>
                <a:lnTo>
                  <a:pt x="13955" y="12596"/>
                </a:lnTo>
                <a:lnTo>
                  <a:pt x="13955" y="12745"/>
                </a:lnTo>
                <a:lnTo>
                  <a:pt x="14005" y="12891"/>
                </a:lnTo>
                <a:lnTo>
                  <a:pt x="14078" y="13016"/>
                </a:lnTo>
                <a:lnTo>
                  <a:pt x="14154" y="13139"/>
                </a:lnTo>
                <a:lnTo>
                  <a:pt x="14253" y="13212"/>
                </a:lnTo>
                <a:lnTo>
                  <a:pt x="14376" y="13286"/>
                </a:lnTo>
                <a:lnTo>
                  <a:pt x="14524" y="13312"/>
                </a:lnTo>
                <a:lnTo>
                  <a:pt x="14671" y="13335"/>
                </a:lnTo>
                <a:lnTo>
                  <a:pt x="14796" y="13335"/>
                </a:lnTo>
                <a:lnTo>
                  <a:pt x="14893" y="13312"/>
                </a:lnTo>
                <a:lnTo>
                  <a:pt x="14992" y="13262"/>
                </a:lnTo>
                <a:lnTo>
                  <a:pt x="15091" y="13212"/>
                </a:lnTo>
                <a:lnTo>
                  <a:pt x="15238" y="13090"/>
                </a:lnTo>
                <a:lnTo>
                  <a:pt x="15363" y="12917"/>
                </a:lnTo>
                <a:lnTo>
                  <a:pt x="14992" y="12745"/>
                </a:lnTo>
                <a:lnTo>
                  <a:pt x="14943" y="12841"/>
                </a:lnTo>
                <a:close/>
                <a:moveTo>
                  <a:pt x="18174" y="12449"/>
                </a:moveTo>
                <a:lnTo>
                  <a:pt x="18198" y="12596"/>
                </a:lnTo>
                <a:lnTo>
                  <a:pt x="18174" y="12745"/>
                </a:lnTo>
                <a:lnTo>
                  <a:pt x="18148" y="12891"/>
                </a:lnTo>
                <a:lnTo>
                  <a:pt x="18075" y="13016"/>
                </a:lnTo>
                <a:lnTo>
                  <a:pt x="18000" y="13113"/>
                </a:lnTo>
                <a:lnTo>
                  <a:pt x="17877" y="13212"/>
                </a:lnTo>
                <a:lnTo>
                  <a:pt x="17754" y="13286"/>
                </a:lnTo>
                <a:lnTo>
                  <a:pt x="17605" y="13312"/>
                </a:lnTo>
                <a:lnTo>
                  <a:pt x="17433" y="13335"/>
                </a:lnTo>
                <a:lnTo>
                  <a:pt x="17260" y="13312"/>
                </a:lnTo>
                <a:lnTo>
                  <a:pt x="17114" y="13286"/>
                </a:lnTo>
                <a:lnTo>
                  <a:pt x="16991" y="13212"/>
                </a:lnTo>
                <a:lnTo>
                  <a:pt x="16892" y="13113"/>
                </a:lnTo>
                <a:lnTo>
                  <a:pt x="16792" y="13016"/>
                </a:lnTo>
                <a:lnTo>
                  <a:pt x="16743" y="12891"/>
                </a:lnTo>
                <a:lnTo>
                  <a:pt x="16693" y="12745"/>
                </a:lnTo>
                <a:lnTo>
                  <a:pt x="16693" y="12596"/>
                </a:lnTo>
                <a:lnTo>
                  <a:pt x="16693" y="12449"/>
                </a:lnTo>
                <a:lnTo>
                  <a:pt x="16743" y="12300"/>
                </a:lnTo>
                <a:lnTo>
                  <a:pt x="16792" y="12178"/>
                </a:lnTo>
                <a:lnTo>
                  <a:pt x="16892" y="12078"/>
                </a:lnTo>
                <a:lnTo>
                  <a:pt x="16991" y="11979"/>
                </a:lnTo>
                <a:lnTo>
                  <a:pt x="17114" y="11906"/>
                </a:lnTo>
                <a:lnTo>
                  <a:pt x="17260" y="11856"/>
                </a:lnTo>
                <a:lnTo>
                  <a:pt x="17433" y="11856"/>
                </a:lnTo>
                <a:lnTo>
                  <a:pt x="17605" y="11856"/>
                </a:lnTo>
                <a:lnTo>
                  <a:pt x="17754" y="11906"/>
                </a:lnTo>
                <a:lnTo>
                  <a:pt x="17877" y="11979"/>
                </a:lnTo>
                <a:lnTo>
                  <a:pt x="18000" y="12078"/>
                </a:lnTo>
                <a:lnTo>
                  <a:pt x="18075" y="12178"/>
                </a:lnTo>
                <a:lnTo>
                  <a:pt x="18148" y="12300"/>
                </a:lnTo>
                <a:lnTo>
                  <a:pt x="18174" y="12449"/>
                </a:lnTo>
                <a:close/>
                <a:moveTo>
                  <a:pt x="17780" y="12596"/>
                </a:moveTo>
                <a:lnTo>
                  <a:pt x="17754" y="12449"/>
                </a:lnTo>
                <a:lnTo>
                  <a:pt x="17681" y="12324"/>
                </a:lnTo>
                <a:lnTo>
                  <a:pt x="17631" y="12277"/>
                </a:lnTo>
                <a:lnTo>
                  <a:pt x="17581" y="12251"/>
                </a:lnTo>
                <a:lnTo>
                  <a:pt x="17508" y="12227"/>
                </a:lnTo>
                <a:lnTo>
                  <a:pt x="17433" y="12227"/>
                </a:lnTo>
                <a:lnTo>
                  <a:pt x="17359" y="12227"/>
                </a:lnTo>
                <a:lnTo>
                  <a:pt x="17286" y="12251"/>
                </a:lnTo>
                <a:lnTo>
                  <a:pt x="17237" y="12277"/>
                </a:lnTo>
                <a:lnTo>
                  <a:pt x="17187" y="12324"/>
                </a:lnTo>
                <a:lnTo>
                  <a:pt x="17137" y="12449"/>
                </a:lnTo>
                <a:lnTo>
                  <a:pt x="17114" y="12596"/>
                </a:lnTo>
                <a:lnTo>
                  <a:pt x="17137" y="12745"/>
                </a:lnTo>
                <a:lnTo>
                  <a:pt x="17187" y="12841"/>
                </a:lnTo>
                <a:lnTo>
                  <a:pt x="17237" y="12891"/>
                </a:lnTo>
                <a:lnTo>
                  <a:pt x="17286" y="12941"/>
                </a:lnTo>
                <a:lnTo>
                  <a:pt x="17359" y="12967"/>
                </a:lnTo>
                <a:lnTo>
                  <a:pt x="17433" y="12967"/>
                </a:lnTo>
                <a:lnTo>
                  <a:pt x="17508" y="12967"/>
                </a:lnTo>
                <a:lnTo>
                  <a:pt x="17581" y="12941"/>
                </a:lnTo>
                <a:lnTo>
                  <a:pt x="17631" y="12891"/>
                </a:lnTo>
                <a:lnTo>
                  <a:pt x="17681" y="12841"/>
                </a:lnTo>
                <a:lnTo>
                  <a:pt x="17754" y="12745"/>
                </a:lnTo>
                <a:lnTo>
                  <a:pt x="17780" y="12596"/>
                </a:lnTo>
                <a:close/>
                <a:moveTo>
                  <a:pt x="33831" y="12745"/>
                </a:moveTo>
                <a:lnTo>
                  <a:pt x="33436" y="11882"/>
                </a:lnTo>
                <a:lnTo>
                  <a:pt x="32893" y="11882"/>
                </a:lnTo>
                <a:lnTo>
                  <a:pt x="32893" y="13312"/>
                </a:lnTo>
                <a:lnTo>
                  <a:pt x="33287" y="13312"/>
                </a:lnTo>
                <a:lnTo>
                  <a:pt x="33287" y="12423"/>
                </a:lnTo>
                <a:lnTo>
                  <a:pt x="33731" y="13312"/>
                </a:lnTo>
                <a:lnTo>
                  <a:pt x="34225" y="13312"/>
                </a:lnTo>
                <a:lnTo>
                  <a:pt x="34225" y="11882"/>
                </a:lnTo>
                <a:lnTo>
                  <a:pt x="33831" y="11882"/>
                </a:lnTo>
                <a:lnTo>
                  <a:pt x="33831" y="12745"/>
                </a:lnTo>
                <a:close/>
                <a:moveTo>
                  <a:pt x="2098" y="13312"/>
                </a:moveTo>
                <a:lnTo>
                  <a:pt x="3551" y="13312"/>
                </a:lnTo>
                <a:lnTo>
                  <a:pt x="3551" y="4560"/>
                </a:lnTo>
                <a:lnTo>
                  <a:pt x="2098" y="4560"/>
                </a:lnTo>
                <a:lnTo>
                  <a:pt x="2098" y="13312"/>
                </a:lnTo>
                <a:close/>
                <a:moveTo>
                  <a:pt x="1505" y="9047"/>
                </a:moveTo>
                <a:lnTo>
                  <a:pt x="1455" y="8924"/>
                </a:lnTo>
                <a:lnTo>
                  <a:pt x="1356" y="8801"/>
                </a:lnTo>
                <a:lnTo>
                  <a:pt x="1233" y="8702"/>
                </a:lnTo>
                <a:lnTo>
                  <a:pt x="1087" y="8629"/>
                </a:lnTo>
                <a:lnTo>
                  <a:pt x="938" y="8603"/>
                </a:lnTo>
                <a:lnTo>
                  <a:pt x="789" y="8579"/>
                </a:lnTo>
                <a:lnTo>
                  <a:pt x="642" y="8603"/>
                </a:lnTo>
                <a:lnTo>
                  <a:pt x="494" y="8629"/>
                </a:lnTo>
                <a:lnTo>
                  <a:pt x="345" y="8702"/>
                </a:lnTo>
                <a:lnTo>
                  <a:pt x="222" y="8801"/>
                </a:lnTo>
                <a:lnTo>
                  <a:pt x="125" y="8924"/>
                </a:lnTo>
                <a:lnTo>
                  <a:pt x="75" y="9047"/>
                </a:lnTo>
                <a:lnTo>
                  <a:pt x="26" y="9196"/>
                </a:lnTo>
                <a:lnTo>
                  <a:pt x="0" y="9368"/>
                </a:lnTo>
                <a:lnTo>
                  <a:pt x="26" y="9515"/>
                </a:lnTo>
                <a:lnTo>
                  <a:pt x="75" y="9664"/>
                </a:lnTo>
                <a:lnTo>
                  <a:pt x="125" y="9810"/>
                </a:lnTo>
                <a:lnTo>
                  <a:pt x="222" y="9909"/>
                </a:lnTo>
                <a:lnTo>
                  <a:pt x="345" y="10009"/>
                </a:lnTo>
                <a:lnTo>
                  <a:pt x="494" y="10082"/>
                </a:lnTo>
                <a:lnTo>
                  <a:pt x="642" y="10131"/>
                </a:lnTo>
                <a:lnTo>
                  <a:pt x="789" y="10155"/>
                </a:lnTo>
                <a:lnTo>
                  <a:pt x="938" y="10131"/>
                </a:lnTo>
                <a:lnTo>
                  <a:pt x="1087" y="10082"/>
                </a:lnTo>
                <a:lnTo>
                  <a:pt x="1233" y="10009"/>
                </a:lnTo>
                <a:lnTo>
                  <a:pt x="1356" y="9909"/>
                </a:lnTo>
                <a:lnTo>
                  <a:pt x="1455" y="9810"/>
                </a:lnTo>
                <a:lnTo>
                  <a:pt x="1505" y="9664"/>
                </a:lnTo>
                <a:lnTo>
                  <a:pt x="1554" y="9515"/>
                </a:lnTo>
                <a:lnTo>
                  <a:pt x="1578" y="9368"/>
                </a:lnTo>
                <a:lnTo>
                  <a:pt x="1554" y="9196"/>
                </a:lnTo>
                <a:lnTo>
                  <a:pt x="1505" y="9047"/>
                </a:lnTo>
                <a:close/>
                <a:moveTo>
                  <a:pt x="49" y="13312"/>
                </a:moveTo>
                <a:lnTo>
                  <a:pt x="1528" y="13312"/>
                </a:lnTo>
                <a:lnTo>
                  <a:pt x="1528" y="10453"/>
                </a:lnTo>
                <a:lnTo>
                  <a:pt x="49" y="10453"/>
                </a:lnTo>
                <a:lnTo>
                  <a:pt x="49" y="13312"/>
                </a:lnTo>
                <a:close/>
                <a:moveTo>
                  <a:pt x="5646" y="494"/>
                </a:moveTo>
                <a:lnTo>
                  <a:pt x="5573" y="345"/>
                </a:lnTo>
                <a:lnTo>
                  <a:pt x="5500" y="248"/>
                </a:lnTo>
                <a:lnTo>
                  <a:pt x="5377" y="149"/>
                </a:lnTo>
                <a:lnTo>
                  <a:pt x="5228" y="75"/>
                </a:lnTo>
                <a:lnTo>
                  <a:pt x="5079" y="26"/>
                </a:lnTo>
                <a:lnTo>
                  <a:pt x="4933" y="0"/>
                </a:lnTo>
                <a:lnTo>
                  <a:pt x="4784" y="26"/>
                </a:lnTo>
                <a:lnTo>
                  <a:pt x="4637" y="75"/>
                </a:lnTo>
                <a:lnTo>
                  <a:pt x="4489" y="149"/>
                </a:lnTo>
                <a:lnTo>
                  <a:pt x="4366" y="248"/>
                </a:lnTo>
                <a:lnTo>
                  <a:pt x="4266" y="345"/>
                </a:lnTo>
                <a:lnTo>
                  <a:pt x="4193" y="494"/>
                </a:lnTo>
                <a:lnTo>
                  <a:pt x="4167" y="642"/>
                </a:lnTo>
                <a:lnTo>
                  <a:pt x="4144" y="789"/>
                </a:lnTo>
                <a:lnTo>
                  <a:pt x="4167" y="961"/>
                </a:lnTo>
                <a:lnTo>
                  <a:pt x="4193" y="1110"/>
                </a:lnTo>
                <a:lnTo>
                  <a:pt x="4266" y="1233"/>
                </a:lnTo>
                <a:lnTo>
                  <a:pt x="4366" y="1356"/>
                </a:lnTo>
                <a:lnTo>
                  <a:pt x="4489" y="1455"/>
                </a:lnTo>
                <a:lnTo>
                  <a:pt x="4637" y="1529"/>
                </a:lnTo>
                <a:lnTo>
                  <a:pt x="4784" y="1578"/>
                </a:lnTo>
                <a:lnTo>
                  <a:pt x="4933" y="1578"/>
                </a:lnTo>
                <a:lnTo>
                  <a:pt x="5079" y="1578"/>
                </a:lnTo>
                <a:lnTo>
                  <a:pt x="5228" y="1529"/>
                </a:lnTo>
                <a:lnTo>
                  <a:pt x="5377" y="1455"/>
                </a:lnTo>
                <a:lnTo>
                  <a:pt x="5500" y="1356"/>
                </a:lnTo>
                <a:lnTo>
                  <a:pt x="5573" y="1233"/>
                </a:lnTo>
                <a:lnTo>
                  <a:pt x="5646" y="1110"/>
                </a:lnTo>
                <a:lnTo>
                  <a:pt x="5696" y="961"/>
                </a:lnTo>
                <a:lnTo>
                  <a:pt x="5722" y="789"/>
                </a:lnTo>
                <a:lnTo>
                  <a:pt x="5696" y="642"/>
                </a:lnTo>
                <a:lnTo>
                  <a:pt x="5646" y="494"/>
                </a:lnTo>
                <a:close/>
                <a:moveTo>
                  <a:pt x="4144" y="13312"/>
                </a:moveTo>
                <a:lnTo>
                  <a:pt x="5597" y="13312"/>
                </a:lnTo>
                <a:lnTo>
                  <a:pt x="5597" y="1923"/>
                </a:lnTo>
                <a:lnTo>
                  <a:pt x="4144" y="1923"/>
                </a:lnTo>
                <a:lnTo>
                  <a:pt x="4144" y="13312"/>
                </a:lnTo>
                <a:close/>
                <a:moveTo>
                  <a:pt x="6190" y="13312"/>
                </a:moveTo>
                <a:lnTo>
                  <a:pt x="7642" y="13312"/>
                </a:lnTo>
                <a:lnTo>
                  <a:pt x="7642" y="9342"/>
                </a:lnTo>
                <a:lnTo>
                  <a:pt x="6190" y="9342"/>
                </a:lnTo>
                <a:lnTo>
                  <a:pt x="6190" y="13312"/>
                </a:lnTo>
                <a:close/>
                <a:moveTo>
                  <a:pt x="14179" y="9269"/>
                </a:moveTo>
                <a:lnTo>
                  <a:pt x="14969" y="9269"/>
                </a:lnTo>
                <a:lnTo>
                  <a:pt x="14969" y="6977"/>
                </a:lnTo>
                <a:lnTo>
                  <a:pt x="16988" y="6977"/>
                </a:lnTo>
                <a:lnTo>
                  <a:pt x="16988" y="6188"/>
                </a:lnTo>
                <a:lnTo>
                  <a:pt x="14969" y="6188"/>
                </a:lnTo>
                <a:lnTo>
                  <a:pt x="14969" y="3969"/>
                </a:lnTo>
                <a:lnTo>
                  <a:pt x="14179" y="3969"/>
                </a:lnTo>
                <a:lnTo>
                  <a:pt x="14179" y="6188"/>
                </a:lnTo>
                <a:lnTo>
                  <a:pt x="12181" y="6188"/>
                </a:lnTo>
                <a:lnTo>
                  <a:pt x="12181" y="6977"/>
                </a:lnTo>
                <a:lnTo>
                  <a:pt x="14179" y="6977"/>
                </a:lnTo>
                <a:lnTo>
                  <a:pt x="14179" y="9269"/>
                </a:lnTo>
                <a:close/>
                <a:moveTo>
                  <a:pt x="26604" y="9983"/>
                </a:moveTo>
                <a:lnTo>
                  <a:pt x="27419" y="9983"/>
                </a:lnTo>
                <a:lnTo>
                  <a:pt x="27419" y="2859"/>
                </a:lnTo>
                <a:lnTo>
                  <a:pt x="26604" y="2859"/>
                </a:lnTo>
                <a:lnTo>
                  <a:pt x="26604" y="9983"/>
                </a:lnTo>
                <a:close/>
                <a:moveTo>
                  <a:pt x="28602" y="12768"/>
                </a:moveTo>
                <a:lnTo>
                  <a:pt x="28898" y="13312"/>
                </a:lnTo>
                <a:lnTo>
                  <a:pt x="28430" y="13312"/>
                </a:lnTo>
                <a:lnTo>
                  <a:pt x="28208" y="12841"/>
                </a:lnTo>
                <a:lnTo>
                  <a:pt x="28035" y="12841"/>
                </a:lnTo>
                <a:lnTo>
                  <a:pt x="28035" y="13312"/>
                </a:lnTo>
                <a:lnTo>
                  <a:pt x="27617" y="13312"/>
                </a:lnTo>
                <a:lnTo>
                  <a:pt x="27617" y="11882"/>
                </a:lnTo>
                <a:lnTo>
                  <a:pt x="28307" y="11882"/>
                </a:lnTo>
                <a:lnTo>
                  <a:pt x="28430" y="11882"/>
                </a:lnTo>
                <a:lnTo>
                  <a:pt x="28529" y="11906"/>
                </a:lnTo>
                <a:lnTo>
                  <a:pt x="28626" y="11955"/>
                </a:lnTo>
                <a:lnTo>
                  <a:pt x="28702" y="12005"/>
                </a:lnTo>
                <a:lnTo>
                  <a:pt x="28775" y="12078"/>
                </a:lnTo>
                <a:lnTo>
                  <a:pt x="28799" y="12152"/>
                </a:lnTo>
                <a:lnTo>
                  <a:pt x="28848" y="12251"/>
                </a:lnTo>
                <a:lnTo>
                  <a:pt x="28848" y="12350"/>
                </a:lnTo>
                <a:lnTo>
                  <a:pt x="28825" y="12497"/>
                </a:lnTo>
                <a:lnTo>
                  <a:pt x="28775" y="12622"/>
                </a:lnTo>
                <a:lnTo>
                  <a:pt x="28702" y="12695"/>
                </a:lnTo>
                <a:lnTo>
                  <a:pt x="28602" y="12768"/>
                </a:lnTo>
                <a:close/>
                <a:moveTo>
                  <a:pt x="28430" y="12324"/>
                </a:moveTo>
                <a:lnTo>
                  <a:pt x="28380" y="12277"/>
                </a:lnTo>
                <a:lnTo>
                  <a:pt x="28357" y="12251"/>
                </a:lnTo>
                <a:lnTo>
                  <a:pt x="28281" y="12251"/>
                </a:lnTo>
                <a:lnTo>
                  <a:pt x="28035" y="12251"/>
                </a:lnTo>
                <a:lnTo>
                  <a:pt x="28035" y="12523"/>
                </a:lnTo>
                <a:lnTo>
                  <a:pt x="28281" y="12523"/>
                </a:lnTo>
                <a:lnTo>
                  <a:pt x="28357" y="12523"/>
                </a:lnTo>
                <a:lnTo>
                  <a:pt x="28380" y="12497"/>
                </a:lnTo>
                <a:lnTo>
                  <a:pt x="28430" y="12449"/>
                </a:lnTo>
                <a:lnTo>
                  <a:pt x="28430" y="12400"/>
                </a:lnTo>
                <a:lnTo>
                  <a:pt x="28430" y="12324"/>
                </a:lnTo>
                <a:close/>
                <a:moveTo>
                  <a:pt x="36174" y="12324"/>
                </a:moveTo>
                <a:lnTo>
                  <a:pt x="36221" y="12277"/>
                </a:lnTo>
                <a:lnTo>
                  <a:pt x="36271" y="12227"/>
                </a:lnTo>
                <a:lnTo>
                  <a:pt x="36321" y="12201"/>
                </a:lnTo>
                <a:lnTo>
                  <a:pt x="36396" y="12201"/>
                </a:lnTo>
                <a:lnTo>
                  <a:pt x="36493" y="12201"/>
                </a:lnTo>
                <a:lnTo>
                  <a:pt x="36592" y="12251"/>
                </a:lnTo>
                <a:lnTo>
                  <a:pt x="36666" y="12324"/>
                </a:lnTo>
                <a:lnTo>
                  <a:pt x="36715" y="12423"/>
                </a:lnTo>
                <a:lnTo>
                  <a:pt x="37060" y="12251"/>
                </a:lnTo>
                <a:lnTo>
                  <a:pt x="36985" y="12152"/>
                </a:lnTo>
                <a:lnTo>
                  <a:pt x="36914" y="12055"/>
                </a:lnTo>
                <a:lnTo>
                  <a:pt x="36838" y="11979"/>
                </a:lnTo>
                <a:lnTo>
                  <a:pt x="36765" y="11932"/>
                </a:lnTo>
                <a:lnTo>
                  <a:pt x="36592" y="11882"/>
                </a:lnTo>
                <a:lnTo>
                  <a:pt x="36396" y="11856"/>
                </a:lnTo>
                <a:lnTo>
                  <a:pt x="36247" y="11856"/>
                </a:lnTo>
                <a:lnTo>
                  <a:pt x="36099" y="11906"/>
                </a:lnTo>
                <a:lnTo>
                  <a:pt x="35976" y="11955"/>
                </a:lnTo>
                <a:lnTo>
                  <a:pt x="35877" y="12055"/>
                </a:lnTo>
                <a:lnTo>
                  <a:pt x="35780" y="12152"/>
                </a:lnTo>
                <a:lnTo>
                  <a:pt x="35704" y="12277"/>
                </a:lnTo>
                <a:lnTo>
                  <a:pt x="35680" y="12423"/>
                </a:lnTo>
                <a:lnTo>
                  <a:pt x="35654" y="12596"/>
                </a:lnTo>
                <a:lnTo>
                  <a:pt x="35680" y="12745"/>
                </a:lnTo>
                <a:lnTo>
                  <a:pt x="35704" y="12891"/>
                </a:lnTo>
                <a:lnTo>
                  <a:pt x="35780" y="13016"/>
                </a:lnTo>
                <a:lnTo>
                  <a:pt x="35877" y="13139"/>
                </a:lnTo>
                <a:lnTo>
                  <a:pt x="35976" y="13212"/>
                </a:lnTo>
                <a:lnTo>
                  <a:pt x="36099" y="13286"/>
                </a:lnTo>
                <a:lnTo>
                  <a:pt x="36247" y="13312"/>
                </a:lnTo>
                <a:lnTo>
                  <a:pt x="36396" y="13335"/>
                </a:lnTo>
                <a:lnTo>
                  <a:pt x="36519" y="13335"/>
                </a:lnTo>
                <a:lnTo>
                  <a:pt x="36616" y="13312"/>
                </a:lnTo>
                <a:lnTo>
                  <a:pt x="36715" y="13262"/>
                </a:lnTo>
                <a:lnTo>
                  <a:pt x="36791" y="13212"/>
                </a:lnTo>
                <a:lnTo>
                  <a:pt x="36937" y="13090"/>
                </a:lnTo>
                <a:lnTo>
                  <a:pt x="37060" y="12917"/>
                </a:lnTo>
                <a:lnTo>
                  <a:pt x="36715" y="12745"/>
                </a:lnTo>
                <a:lnTo>
                  <a:pt x="36642" y="12841"/>
                </a:lnTo>
                <a:lnTo>
                  <a:pt x="36592" y="12917"/>
                </a:lnTo>
                <a:lnTo>
                  <a:pt x="36493" y="12967"/>
                </a:lnTo>
                <a:lnTo>
                  <a:pt x="36396" y="12990"/>
                </a:lnTo>
                <a:lnTo>
                  <a:pt x="36321" y="12990"/>
                </a:lnTo>
                <a:lnTo>
                  <a:pt x="36271" y="12967"/>
                </a:lnTo>
                <a:lnTo>
                  <a:pt x="36221" y="12917"/>
                </a:lnTo>
                <a:lnTo>
                  <a:pt x="36174" y="12867"/>
                </a:lnTo>
                <a:lnTo>
                  <a:pt x="36099" y="12745"/>
                </a:lnTo>
                <a:lnTo>
                  <a:pt x="36075" y="12596"/>
                </a:lnTo>
                <a:lnTo>
                  <a:pt x="36099" y="12449"/>
                </a:lnTo>
                <a:lnTo>
                  <a:pt x="36174" y="12324"/>
                </a:lnTo>
                <a:close/>
                <a:moveTo>
                  <a:pt x="30306" y="13312"/>
                </a:moveTo>
                <a:lnTo>
                  <a:pt x="31440" y="13312"/>
                </a:lnTo>
                <a:lnTo>
                  <a:pt x="31440" y="12941"/>
                </a:lnTo>
                <a:lnTo>
                  <a:pt x="30700" y="12941"/>
                </a:lnTo>
                <a:lnTo>
                  <a:pt x="30700" y="12719"/>
                </a:lnTo>
                <a:lnTo>
                  <a:pt x="31341" y="12719"/>
                </a:lnTo>
                <a:lnTo>
                  <a:pt x="31341" y="12400"/>
                </a:lnTo>
                <a:lnTo>
                  <a:pt x="30700" y="12400"/>
                </a:lnTo>
                <a:lnTo>
                  <a:pt x="30700" y="12251"/>
                </a:lnTo>
                <a:lnTo>
                  <a:pt x="31440" y="12251"/>
                </a:lnTo>
                <a:lnTo>
                  <a:pt x="31440" y="11882"/>
                </a:lnTo>
                <a:lnTo>
                  <a:pt x="30306" y="11882"/>
                </a:lnTo>
                <a:lnTo>
                  <a:pt x="30306" y="13312"/>
                </a:lnTo>
                <a:close/>
                <a:moveTo>
                  <a:pt x="39846" y="5548"/>
                </a:moveTo>
                <a:lnTo>
                  <a:pt x="39846" y="7913"/>
                </a:lnTo>
                <a:lnTo>
                  <a:pt x="39822" y="8111"/>
                </a:lnTo>
                <a:lnTo>
                  <a:pt x="39772" y="8284"/>
                </a:lnTo>
                <a:lnTo>
                  <a:pt x="39699" y="8430"/>
                </a:lnTo>
                <a:lnTo>
                  <a:pt x="39600" y="8529"/>
                </a:lnTo>
                <a:lnTo>
                  <a:pt x="39477" y="8629"/>
                </a:lnTo>
                <a:lnTo>
                  <a:pt x="39331" y="8676"/>
                </a:lnTo>
                <a:lnTo>
                  <a:pt x="39182" y="8726"/>
                </a:lnTo>
                <a:lnTo>
                  <a:pt x="38983" y="8726"/>
                </a:lnTo>
                <a:lnTo>
                  <a:pt x="38811" y="8726"/>
                </a:lnTo>
                <a:lnTo>
                  <a:pt x="38638" y="8676"/>
                </a:lnTo>
                <a:lnTo>
                  <a:pt x="38492" y="8629"/>
                </a:lnTo>
                <a:lnTo>
                  <a:pt x="38367" y="8529"/>
                </a:lnTo>
                <a:lnTo>
                  <a:pt x="38270" y="8430"/>
                </a:lnTo>
                <a:lnTo>
                  <a:pt x="38194" y="8284"/>
                </a:lnTo>
                <a:lnTo>
                  <a:pt x="38171" y="8111"/>
                </a:lnTo>
                <a:lnTo>
                  <a:pt x="38147" y="7913"/>
                </a:lnTo>
                <a:lnTo>
                  <a:pt x="38147" y="5548"/>
                </a:lnTo>
                <a:lnTo>
                  <a:pt x="37332" y="5548"/>
                </a:lnTo>
                <a:lnTo>
                  <a:pt x="37332" y="8012"/>
                </a:lnTo>
                <a:lnTo>
                  <a:pt x="37358" y="8158"/>
                </a:lnTo>
                <a:lnTo>
                  <a:pt x="37358" y="8284"/>
                </a:lnTo>
                <a:lnTo>
                  <a:pt x="37405" y="8430"/>
                </a:lnTo>
                <a:lnTo>
                  <a:pt x="37455" y="8553"/>
                </a:lnTo>
                <a:lnTo>
                  <a:pt x="37530" y="8676"/>
                </a:lnTo>
                <a:lnTo>
                  <a:pt x="37604" y="8775"/>
                </a:lnTo>
                <a:lnTo>
                  <a:pt x="37677" y="8874"/>
                </a:lnTo>
                <a:lnTo>
                  <a:pt x="37776" y="8974"/>
                </a:lnTo>
                <a:lnTo>
                  <a:pt x="38022" y="9120"/>
                </a:lnTo>
                <a:lnTo>
                  <a:pt x="38293" y="9243"/>
                </a:lnTo>
                <a:lnTo>
                  <a:pt x="38638" y="9293"/>
                </a:lnTo>
                <a:lnTo>
                  <a:pt x="38983" y="9319"/>
                </a:lnTo>
                <a:lnTo>
                  <a:pt x="39354" y="9293"/>
                </a:lnTo>
                <a:lnTo>
                  <a:pt x="39673" y="9243"/>
                </a:lnTo>
                <a:lnTo>
                  <a:pt x="39968" y="9120"/>
                </a:lnTo>
                <a:lnTo>
                  <a:pt x="40190" y="8974"/>
                </a:lnTo>
                <a:lnTo>
                  <a:pt x="40290" y="8874"/>
                </a:lnTo>
                <a:lnTo>
                  <a:pt x="40389" y="8775"/>
                </a:lnTo>
                <a:lnTo>
                  <a:pt x="40462" y="8676"/>
                </a:lnTo>
                <a:lnTo>
                  <a:pt x="40535" y="8553"/>
                </a:lnTo>
                <a:lnTo>
                  <a:pt x="40585" y="8430"/>
                </a:lnTo>
                <a:lnTo>
                  <a:pt x="40611" y="8284"/>
                </a:lnTo>
                <a:lnTo>
                  <a:pt x="40635" y="8158"/>
                </a:lnTo>
                <a:lnTo>
                  <a:pt x="40635" y="8012"/>
                </a:lnTo>
                <a:lnTo>
                  <a:pt x="40635" y="5548"/>
                </a:lnTo>
                <a:lnTo>
                  <a:pt x="39846" y="5548"/>
                </a:lnTo>
                <a:close/>
                <a:moveTo>
                  <a:pt x="36002" y="9146"/>
                </a:moveTo>
                <a:lnTo>
                  <a:pt x="35654" y="9243"/>
                </a:lnTo>
                <a:lnTo>
                  <a:pt x="35260" y="9293"/>
                </a:lnTo>
                <a:lnTo>
                  <a:pt x="34891" y="9319"/>
                </a:lnTo>
                <a:lnTo>
                  <a:pt x="34643" y="9293"/>
                </a:lnTo>
                <a:lnTo>
                  <a:pt x="34398" y="9269"/>
                </a:lnTo>
                <a:lnTo>
                  <a:pt x="34202" y="9243"/>
                </a:lnTo>
                <a:lnTo>
                  <a:pt x="33979" y="9170"/>
                </a:lnTo>
                <a:lnTo>
                  <a:pt x="33807" y="9096"/>
                </a:lnTo>
                <a:lnTo>
                  <a:pt x="33635" y="9023"/>
                </a:lnTo>
                <a:lnTo>
                  <a:pt x="33460" y="8924"/>
                </a:lnTo>
                <a:lnTo>
                  <a:pt x="33313" y="8801"/>
                </a:lnTo>
                <a:lnTo>
                  <a:pt x="33190" y="8676"/>
                </a:lnTo>
                <a:lnTo>
                  <a:pt x="33091" y="8529"/>
                </a:lnTo>
                <a:lnTo>
                  <a:pt x="32992" y="8357"/>
                </a:lnTo>
                <a:lnTo>
                  <a:pt x="32919" y="8184"/>
                </a:lnTo>
                <a:lnTo>
                  <a:pt x="32845" y="7986"/>
                </a:lnTo>
                <a:lnTo>
                  <a:pt x="32819" y="7790"/>
                </a:lnTo>
                <a:lnTo>
                  <a:pt x="32770" y="7591"/>
                </a:lnTo>
                <a:lnTo>
                  <a:pt x="32770" y="7372"/>
                </a:lnTo>
                <a:lnTo>
                  <a:pt x="32770" y="7150"/>
                </a:lnTo>
                <a:lnTo>
                  <a:pt x="32796" y="6927"/>
                </a:lnTo>
                <a:lnTo>
                  <a:pt x="32845" y="6755"/>
                </a:lnTo>
                <a:lnTo>
                  <a:pt x="32893" y="6557"/>
                </a:lnTo>
                <a:lnTo>
                  <a:pt x="32968" y="6384"/>
                </a:lnTo>
                <a:lnTo>
                  <a:pt x="33068" y="6238"/>
                </a:lnTo>
                <a:lnTo>
                  <a:pt x="33164" y="6089"/>
                </a:lnTo>
                <a:lnTo>
                  <a:pt x="33264" y="5942"/>
                </a:lnTo>
                <a:lnTo>
                  <a:pt x="33386" y="5817"/>
                </a:lnTo>
                <a:lnTo>
                  <a:pt x="33535" y="5720"/>
                </a:lnTo>
                <a:lnTo>
                  <a:pt x="33682" y="5644"/>
                </a:lnTo>
                <a:lnTo>
                  <a:pt x="33831" y="5571"/>
                </a:lnTo>
                <a:lnTo>
                  <a:pt x="34003" y="5498"/>
                </a:lnTo>
                <a:lnTo>
                  <a:pt x="34176" y="5448"/>
                </a:lnTo>
                <a:lnTo>
                  <a:pt x="34374" y="5422"/>
                </a:lnTo>
                <a:lnTo>
                  <a:pt x="34570" y="5422"/>
                </a:lnTo>
                <a:lnTo>
                  <a:pt x="34842" y="5448"/>
                </a:lnTo>
                <a:lnTo>
                  <a:pt x="35064" y="5472"/>
                </a:lnTo>
                <a:lnTo>
                  <a:pt x="35310" y="5571"/>
                </a:lnTo>
                <a:lnTo>
                  <a:pt x="35508" y="5670"/>
                </a:lnTo>
                <a:lnTo>
                  <a:pt x="35508" y="5399"/>
                </a:lnTo>
                <a:lnTo>
                  <a:pt x="36321" y="5399"/>
                </a:lnTo>
                <a:lnTo>
                  <a:pt x="36297" y="9047"/>
                </a:lnTo>
                <a:lnTo>
                  <a:pt x="36002" y="9146"/>
                </a:lnTo>
                <a:close/>
                <a:moveTo>
                  <a:pt x="35508" y="6434"/>
                </a:moveTo>
                <a:lnTo>
                  <a:pt x="35310" y="6311"/>
                </a:lnTo>
                <a:lnTo>
                  <a:pt x="35113" y="6238"/>
                </a:lnTo>
                <a:lnTo>
                  <a:pt x="34915" y="6188"/>
                </a:lnTo>
                <a:lnTo>
                  <a:pt x="34719" y="6162"/>
                </a:lnTo>
                <a:lnTo>
                  <a:pt x="34497" y="6188"/>
                </a:lnTo>
                <a:lnTo>
                  <a:pt x="34275" y="6238"/>
                </a:lnTo>
                <a:lnTo>
                  <a:pt x="34076" y="6334"/>
                </a:lnTo>
                <a:lnTo>
                  <a:pt x="33930" y="6483"/>
                </a:lnTo>
                <a:lnTo>
                  <a:pt x="33781" y="6656"/>
                </a:lnTo>
                <a:lnTo>
                  <a:pt x="33708" y="6852"/>
                </a:lnTo>
                <a:lnTo>
                  <a:pt x="33635" y="7100"/>
                </a:lnTo>
                <a:lnTo>
                  <a:pt x="33609" y="7372"/>
                </a:lnTo>
                <a:lnTo>
                  <a:pt x="33635" y="7641"/>
                </a:lnTo>
                <a:lnTo>
                  <a:pt x="33708" y="7889"/>
                </a:lnTo>
                <a:lnTo>
                  <a:pt x="33807" y="8085"/>
                </a:lnTo>
                <a:lnTo>
                  <a:pt x="33930" y="8258"/>
                </a:lnTo>
                <a:lnTo>
                  <a:pt x="34102" y="8381"/>
                </a:lnTo>
                <a:lnTo>
                  <a:pt x="34298" y="8480"/>
                </a:lnTo>
                <a:lnTo>
                  <a:pt x="34546" y="8553"/>
                </a:lnTo>
                <a:lnTo>
                  <a:pt x="34792" y="8579"/>
                </a:lnTo>
                <a:lnTo>
                  <a:pt x="35087" y="8553"/>
                </a:lnTo>
                <a:lnTo>
                  <a:pt x="35286" y="8529"/>
                </a:lnTo>
                <a:lnTo>
                  <a:pt x="35482" y="8480"/>
                </a:lnTo>
                <a:lnTo>
                  <a:pt x="35508" y="6434"/>
                </a:lnTo>
                <a:close/>
                <a:moveTo>
                  <a:pt x="31905" y="6828"/>
                </a:moveTo>
                <a:lnTo>
                  <a:pt x="31955" y="7050"/>
                </a:lnTo>
                <a:lnTo>
                  <a:pt x="31955" y="7272"/>
                </a:lnTo>
                <a:lnTo>
                  <a:pt x="31955" y="7495"/>
                </a:lnTo>
                <a:lnTo>
                  <a:pt x="29219" y="7495"/>
                </a:lnTo>
                <a:lnTo>
                  <a:pt x="29245" y="7740"/>
                </a:lnTo>
                <a:lnTo>
                  <a:pt x="29318" y="7939"/>
                </a:lnTo>
                <a:lnTo>
                  <a:pt x="29418" y="8135"/>
                </a:lnTo>
                <a:lnTo>
                  <a:pt x="29540" y="8258"/>
                </a:lnTo>
                <a:lnTo>
                  <a:pt x="29689" y="8381"/>
                </a:lnTo>
                <a:lnTo>
                  <a:pt x="29862" y="8480"/>
                </a:lnTo>
                <a:lnTo>
                  <a:pt x="30058" y="8529"/>
                </a:lnTo>
                <a:lnTo>
                  <a:pt x="30256" y="8553"/>
                </a:lnTo>
                <a:lnTo>
                  <a:pt x="30651" y="8553"/>
                </a:lnTo>
                <a:lnTo>
                  <a:pt x="31045" y="8503"/>
                </a:lnTo>
                <a:lnTo>
                  <a:pt x="31241" y="8456"/>
                </a:lnTo>
                <a:lnTo>
                  <a:pt x="31440" y="8407"/>
                </a:lnTo>
                <a:lnTo>
                  <a:pt x="31612" y="8331"/>
                </a:lnTo>
                <a:lnTo>
                  <a:pt x="31759" y="8258"/>
                </a:lnTo>
                <a:lnTo>
                  <a:pt x="31759" y="9023"/>
                </a:lnTo>
                <a:lnTo>
                  <a:pt x="31390" y="9170"/>
                </a:lnTo>
                <a:lnTo>
                  <a:pt x="31019" y="9269"/>
                </a:lnTo>
                <a:lnTo>
                  <a:pt x="30823" y="9293"/>
                </a:lnTo>
                <a:lnTo>
                  <a:pt x="30601" y="9319"/>
                </a:lnTo>
                <a:lnTo>
                  <a:pt x="30157" y="9293"/>
                </a:lnTo>
                <a:lnTo>
                  <a:pt x="29935" y="9269"/>
                </a:lnTo>
                <a:lnTo>
                  <a:pt x="29736" y="9219"/>
                </a:lnTo>
                <a:lnTo>
                  <a:pt x="29540" y="9146"/>
                </a:lnTo>
                <a:lnTo>
                  <a:pt x="29368" y="9070"/>
                </a:lnTo>
                <a:lnTo>
                  <a:pt x="29195" y="8974"/>
                </a:lnTo>
                <a:lnTo>
                  <a:pt x="29047" y="8874"/>
                </a:lnTo>
                <a:lnTo>
                  <a:pt x="28924" y="8752"/>
                </a:lnTo>
                <a:lnTo>
                  <a:pt x="28801" y="8629"/>
                </a:lnTo>
                <a:lnTo>
                  <a:pt x="28678" y="8480"/>
                </a:lnTo>
                <a:lnTo>
                  <a:pt x="28602" y="8331"/>
                </a:lnTo>
                <a:lnTo>
                  <a:pt x="28529" y="8184"/>
                </a:lnTo>
                <a:lnTo>
                  <a:pt x="28456" y="8012"/>
                </a:lnTo>
                <a:lnTo>
                  <a:pt x="28406" y="7839"/>
                </a:lnTo>
                <a:lnTo>
                  <a:pt x="28380" y="7667"/>
                </a:lnTo>
                <a:lnTo>
                  <a:pt x="28380" y="7469"/>
                </a:lnTo>
                <a:lnTo>
                  <a:pt x="28380" y="7296"/>
                </a:lnTo>
                <a:lnTo>
                  <a:pt x="28380" y="7100"/>
                </a:lnTo>
                <a:lnTo>
                  <a:pt x="28406" y="6901"/>
                </a:lnTo>
                <a:lnTo>
                  <a:pt x="28456" y="6705"/>
                </a:lnTo>
                <a:lnTo>
                  <a:pt x="28529" y="6533"/>
                </a:lnTo>
                <a:lnTo>
                  <a:pt x="28602" y="6360"/>
                </a:lnTo>
                <a:lnTo>
                  <a:pt x="28678" y="6212"/>
                </a:lnTo>
                <a:lnTo>
                  <a:pt x="28775" y="6065"/>
                </a:lnTo>
                <a:lnTo>
                  <a:pt x="28900" y="5942"/>
                </a:lnTo>
                <a:lnTo>
                  <a:pt x="29023" y="5817"/>
                </a:lnTo>
                <a:lnTo>
                  <a:pt x="29169" y="5720"/>
                </a:lnTo>
                <a:lnTo>
                  <a:pt x="29318" y="5621"/>
                </a:lnTo>
                <a:lnTo>
                  <a:pt x="29467" y="5548"/>
                </a:lnTo>
                <a:lnTo>
                  <a:pt x="29640" y="5472"/>
                </a:lnTo>
                <a:lnTo>
                  <a:pt x="29812" y="5448"/>
                </a:lnTo>
                <a:lnTo>
                  <a:pt x="30008" y="5422"/>
                </a:lnTo>
                <a:lnTo>
                  <a:pt x="30207" y="5399"/>
                </a:lnTo>
                <a:lnTo>
                  <a:pt x="30429" y="5422"/>
                </a:lnTo>
                <a:lnTo>
                  <a:pt x="30625" y="5448"/>
                </a:lnTo>
                <a:lnTo>
                  <a:pt x="30797" y="5498"/>
                </a:lnTo>
                <a:lnTo>
                  <a:pt x="30970" y="5548"/>
                </a:lnTo>
                <a:lnTo>
                  <a:pt x="31142" y="5644"/>
                </a:lnTo>
                <a:lnTo>
                  <a:pt x="31291" y="5744"/>
                </a:lnTo>
                <a:lnTo>
                  <a:pt x="31414" y="5843"/>
                </a:lnTo>
                <a:lnTo>
                  <a:pt x="31537" y="5989"/>
                </a:lnTo>
                <a:lnTo>
                  <a:pt x="31636" y="6138"/>
                </a:lnTo>
                <a:lnTo>
                  <a:pt x="31735" y="6287"/>
                </a:lnTo>
                <a:lnTo>
                  <a:pt x="31808" y="6460"/>
                </a:lnTo>
                <a:lnTo>
                  <a:pt x="31882" y="6632"/>
                </a:lnTo>
                <a:lnTo>
                  <a:pt x="31905" y="6828"/>
                </a:lnTo>
                <a:close/>
                <a:moveTo>
                  <a:pt x="31095" y="6901"/>
                </a:moveTo>
                <a:lnTo>
                  <a:pt x="31069" y="6729"/>
                </a:lnTo>
                <a:lnTo>
                  <a:pt x="31019" y="6582"/>
                </a:lnTo>
                <a:lnTo>
                  <a:pt x="30970" y="6460"/>
                </a:lnTo>
                <a:lnTo>
                  <a:pt x="30873" y="6360"/>
                </a:lnTo>
                <a:lnTo>
                  <a:pt x="30774" y="6261"/>
                </a:lnTo>
                <a:lnTo>
                  <a:pt x="30651" y="6212"/>
                </a:lnTo>
                <a:lnTo>
                  <a:pt x="30502" y="6162"/>
                </a:lnTo>
                <a:lnTo>
                  <a:pt x="30329" y="6138"/>
                </a:lnTo>
                <a:lnTo>
                  <a:pt x="30157" y="6138"/>
                </a:lnTo>
                <a:lnTo>
                  <a:pt x="29984" y="6188"/>
                </a:lnTo>
                <a:lnTo>
                  <a:pt x="29836" y="6238"/>
                </a:lnTo>
                <a:lnTo>
                  <a:pt x="29689" y="6334"/>
                </a:lnTo>
                <a:lnTo>
                  <a:pt x="29540" y="6434"/>
                </a:lnTo>
                <a:lnTo>
                  <a:pt x="29418" y="6582"/>
                </a:lnTo>
                <a:lnTo>
                  <a:pt x="29318" y="6729"/>
                </a:lnTo>
                <a:lnTo>
                  <a:pt x="29269" y="6901"/>
                </a:lnTo>
                <a:lnTo>
                  <a:pt x="31095" y="6901"/>
                </a:lnTo>
                <a:close/>
                <a:moveTo>
                  <a:pt x="20294" y="5399"/>
                </a:moveTo>
                <a:lnTo>
                  <a:pt x="21106" y="5399"/>
                </a:lnTo>
                <a:lnTo>
                  <a:pt x="21083" y="9047"/>
                </a:lnTo>
                <a:lnTo>
                  <a:pt x="20785" y="9146"/>
                </a:lnTo>
                <a:lnTo>
                  <a:pt x="20440" y="9219"/>
                </a:lnTo>
                <a:lnTo>
                  <a:pt x="20072" y="9269"/>
                </a:lnTo>
                <a:lnTo>
                  <a:pt x="19677" y="9293"/>
                </a:lnTo>
                <a:lnTo>
                  <a:pt x="19429" y="9293"/>
                </a:lnTo>
                <a:lnTo>
                  <a:pt x="19207" y="9269"/>
                </a:lnTo>
                <a:lnTo>
                  <a:pt x="18985" y="9219"/>
                </a:lnTo>
                <a:lnTo>
                  <a:pt x="18789" y="9170"/>
                </a:lnTo>
                <a:lnTo>
                  <a:pt x="18590" y="9096"/>
                </a:lnTo>
                <a:lnTo>
                  <a:pt x="18418" y="8997"/>
                </a:lnTo>
                <a:lnTo>
                  <a:pt x="18271" y="8898"/>
                </a:lnTo>
                <a:lnTo>
                  <a:pt x="18122" y="8775"/>
                </a:lnTo>
                <a:lnTo>
                  <a:pt x="18000" y="8652"/>
                </a:lnTo>
                <a:lnTo>
                  <a:pt x="17877" y="8503"/>
                </a:lnTo>
                <a:lnTo>
                  <a:pt x="17780" y="8357"/>
                </a:lnTo>
                <a:lnTo>
                  <a:pt x="17704" y="8184"/>
                </a:lnTo>
                <a:lnTo>
                  <a:pt x="17655" y="7986"/>
                </a:lnTo>
                <a:lnTo>
                  <a:pt x="17605" y="7790"/>
                </a:lnTo>
                <a:lnTo>
                  <a:pt x="17581" y="7568"/>
                </a:lnTo>
                <a:lnTo>
                  <a:pt x="17581" y="7346"/>
                </a:lnTo>
                <a:lnTo>
                  <a:pt x="17581" y="7124"/>
                </a:lnTo>
                <a:lnTo>
                  <a:pt x="17605" y="6927"/>
                </a:lnTo>
                <a:lnTo>
                  <a:pt x="17655" y="6729"/>
                </a:lnTo>
                <a:lnTo>
                  <a:pt x="17704" y="6557"/>
                </a:lnTo>
                <a:lnTo>
                  <a:pt x="17780" y="6384"/>
                </a:lnTo>
                <a:lnTo>
                  <a:pt x="17853" y="6212"/>
                </a:lnTo>
                <a:lnTo>
                  <a:pt x="17950" y="6065"/>
                </a:lnTo>
                <a:lnTo>
                  <a:pt x="18073" y="5942"/>
                </a:lnTo>
                <a:lnTo>
                  <a:pt x="18196" y="5817"/>
                </a:lnTo>
                <a:lnTo>
                  <a:pt x="18321" y="5720"/>
                </a:lnTo>
                <a:lnTo>
                  <a:pt x="18467" y="5621"/>
                </a:lnTo>
                <a:lnTo>
                  <a:pt x="18640" y="5548"/>
                </a:lnTo>
                <a:lnTo>
                  <a:pt x="18812" y="5498"/>
                </a:lnTo>
                <a:lnTo>
                  <a:pt x="18985" y="5448"/>
                </a:lnTo>
                <a:lnTo>
                  <a:pt x="19183" y="5422"/>
                </a:lnTo>
                <a:lnTo>
                  <a:pt x="19379" y="5422"/>
                </a:lnTo>
                <a:lnTo>
                  <a:pt x="19627" y="5422"/>
                </a:lnTo>
                <a:lnTo>
                  <a:pt x="19873" y="5472"/>
                </a:lnTo>
                <a:lnTo>
                  <a:pt x="20095" y="5548"/>
                </a:lnTo>
                <a:lnTo>
                  <a:pt x="20294" y="5670"/>
                </a:lnTo>
                <a:lnTo>
                  <a:pt x="20294" y="5399"/>
                </a:lnTo>
                <a:close/>
                <a:moveTo>
                  <a:pt x="20294" y="6410"/>
                </a:moveTo>
                <a:lnTo>
                  <a:pt x="20121" y="6287"/>
                </a:lnTo>
                <a:lnTo>
                  <a:pt x="19923" y="6212"/>
                </a:lnTo>
                <a:lnTo>
                  <a:pt x="19727" y="6162"/>
                </a:lnTo>
                <a:lnTo>
                  <a:pt x="19528" y="6162"/>
                </a:lnTo>
                <a:lnTo>
                  <a:pt x="19282" y="6162"/>
                </a:lnTo>
                <a:lnTo>
                  <a:pt x="19060" y="6238"/>
                </a:lnTo>
                <a:lnTo>
                  <a:pt x="18888" y="6334"/>
                </a:lnTo>
                <a:lnTo>
                  <a:pt x="18715" y="6483"/>
                </a:lnTo>
                <a:lnTo>
                  <a:pt x="18590" y="6656"/>
                </a:lnTo>
                <a:lnTo>
                  <a:pt x="18493" y="6852"/>
                </a:lnTo>
                <a:lnTo>
                  <a:pt x="18444" y="7100"/>
                </a:lnTo>
                <a:lnTo>
                  <a:pt x="18418" y="7346"/>
                </a:lnTo>
                <a:lnTo>
                  <a:pt x="18444" y="7641"/>
                </a:lnTo>
                <a:lnTo>
                  <a:pt x="18493" y="7863"/>
                </a:lnTo>
                <a:lnTo>
                  <a:pt x="18590" y="8085"/>
                </a:lnTo>
                <a:lnTo>
                  <a:pt x="18715" y="8258"/>
                </a:lnTo>
                <a:lnTo>
                  <a:pt x="18888" y="8381"/>
                </a:lnTo>
                <a:lnTo>
                  <a:pt x="19110" y="8480"/>
                </a:lnTo>
                <a:lnTo>
                  <a:pt x="19332" y="8529"/>
                </a:lnTo>
                <a:lnTo>
                  <a:pt x="19601" y="8553"/>
                </a:lnTo>
                <a:lnTo>
                  <a:pt x="19899" y="8529"/>
                </a:lnTo>
                <a:lnTo>
                  <a:pt x="20095" y="8503"/>
                </a:lnTo>
                <a:lnTo>
                  <a:pt x="20294" y="8480"/>
                </a:lnTo>
                <a:lnTo>
                  <a:pt x="20294" y="6410"/>
                </a:lnTo>
                <a:close/>
                <a:moveTo>
                  <a:pt x="25004" y="13312"/>
                </a:moveTo>
                <a:lnTo>
                  <a:pt x="26162" y="13312"/>
                </a:lnTo>
                <a:lnTo>
                  <a:pt x="26162" y="12941"/>
                </a:lnTo>
                <a:lnTo>
                  <a:pt x="25423" y="12941"/>
                </a:lnTo>
                <a:lnTo>
                  <a:pt x="25423" y="12719"/>
                </a:lnTo>
                <a:lnTo>
                  <a:pt x="26039" y="12719"/>
                </a:lnTo>
                <a:lnTo>
                  <a:pt x="26039" y="12400"/>
                </a:lnTo>
                <a:lnTo>
                  <a:pt x="25423" y="12400"/>
                </a:lnTo>
                <a:lnTo>
                  <a:pt x="25423" y="12251"/>
                </a:lnTo>
                <a:lnTo>
                  <a:pt x="26162" y="12251"/>
                </a:lnTo>
                <a:lnTo>
                  <a:pt x="26162" y="11882"/>
                </a:lnTo>
                <a:lnTo>
                  <a:pt x="25004" y="11882"/>
                </a:lnTo>
                <a:lnTo>
                  <a:pt x="25004" y="13312"/>
                </a:lnTo>
                <a:close/>
                <a:moveTo>
                  <a:pt x="22439" y="13312"/>
                </a:moveTo>
                <a:lnTo>
                  <a:pt x="22857" y="13312"/>
                </a:lnTo>
                <a:lnTo>
                  <a:pt x="22857" y="12768"/>
                </a:lnTo>
                <a:lnTo>
                  <a:pt x="23473" y="12768"/>
                </a:lnTo>
                <a:lnTo>
                  <a:pt x="23473" y="12449"/>
                </a:lnTo>
                <a:lnTo>
                  <a:pt x="22857" y="12449"/>
                </a:lnTo>
                <a:lnTo>
                  <a:pt x="22857" y="12251"/>
                </a:lnTo>
                <a:lnTo>
                  <a:pt x="23596" y="12251"/>
                </a:lnTo>
                <a:lnTo>
                  <a:pt x="23596" y="11882"/>
                </a:lnTo>
                <a:lnTo>
                  <a:pt x="22439" y="11882"/>
                </a:lnTo>
                <a:lnTo>
                  <a:pt x="22439" y="13312"/>
                </a:lnTo>
                <a:close/>
                <a:moveTo>
                  <a:pt x="25101" y="8801"/>
                </a:moveTo>
                <a:lnTo>
                  <a:pt x="24952" y="8924"/>
                </a:lnTo>
                <a:lnTo>
                  <a:pt x="24806" y="9023"/>
                </a:lnTo>
                <a:lnTo>
                  <a:pt x="24633" y="9096"/>
                </a:lnTo>
                <a:lnTo>
                  <a:pt x="24435" y="9170"/>
                </a:lnTo>
                <a:lnTo>
                  <a:pt x="24239" y="9243"/>
                </a:lnTo>
                <a:lnTo>
                  <a:pt x="24017" y="9269"/>
                </a:lnTo>
                <a:lnTo>
                  <a:pt x="23795" y="9293"/>
                </a:lnTo>
                <a:lnTo>
                  <a:pt x="23547" y="9319"/>
                </a:lnTo>
                <a:lnTo>
                  <a:pt x="23202" y="9293"/>
                </a:lnTo>
                <a:lnTo>
                  <a:pt x="22857" y="9243"/>
                </a:lnTo>
                <a:lnTo>
                  <a:pt x="22486" y="9170"/>
                </a:lnTo>
                <a:lnTo>
                  <a:pt x="22143" y="9047"/>
                </a:lnTo>
                <a:lnTo>
                  <a:pt x="22117" y="3624"/>
                </a:lnTo>
                <a:lnTo>
                  <a:pt x="22930" y="3624"/>
                </a:lnTo>
                <a:lnTo>
                  <a:pt x="22930" y="5621"/>
                </a:lnTo>
                <a:lnTo>
                  <a:pt x="23202" y="5522"/>
                </a:lnTo>
                <a:lnTo>
                  <a:pt x="23450" y="5472"/>
                </a:lnTo>
                <a:lnTo>
                  <a:pt x="23670" y="5422"/>
                </a:lnTo>
                <a:lnTo>
                  <a:pt x="23844" y="5422"/>
                </a:lnTo>
                <a:lnTo>
                  <a:pt x="24040" y="5422"/>
                </a:lnTo>
                <a:lnTo>
                  <a:pt x="24239" y="5448"/>
                </a:lnTo>
                <a:lnTo>
                  <a:pt x="24411" y="5498"/>
                </a:lnTo>
                <a:lnTo>
                  <a:pt x="24584" y="5571"/>
                </a:lnTo>
                <a:lnTo>
                  <a:pt x="24756" y="5644"/>
                </a:lnTo>
                <a:lnTo>
                  <a:pt x="24903" y="5720"/>
                </a:lnTo>
                <a:lnTo>
                  <a:pt x="25028" y="5817"/>
                </a:lnTo>
                <a:lnTo>
                  <a:pt x="25151" y="5942"/>
                </a:lnTo>
                <a:lnTo>
                  <a:pt x="25274" y="6089"/>
                </a:lnTo>
                <a:lnTo>
                  <a:pt x="25373" y="6238"/>
                </a:lnTo>
                <a:lnTo>
                  <a:pt x="25446" y="6384"/>
                </a:lnTo>
                <a:lnTo>
                  <a:pt x="25519" y="6557"/>
                </a:lnTo>
                <a:lnTo>
                  <a:pt x="25569" y="6755"/>
                </a:lnTo>
                <a:lnTo>
                  <a:pt x="25619" y="6927"/>
                </a:lnTo>
                <a:lnTo>
                  <a:pt x="25642" y="7150"/>
                </a:lnTo>
                <a:lnTo>
                  <a:pt x="25642" y="7372"/>
                </a:lnTo>
                <a:lnTo>
                  <a:pt x="25642" y="7591"/>
                </a:lnTo>
                <a:lnTo>
                  <a:pt x="25619" y="7790"/>
                </a:lnTo>
                <a:lnTo>
                  <a:pt x="25569" y="7986"/>
                </a:lnTo>
                <a:lnTo>
                  <a:pt x="25519" y="8184"/>
                </a:lnTo>
                <a:lnTo>
                  <a:pt x="25446" y="8357"/>
                </a:lnTo>
                <a:lnTo>
                  <a:pt x="25347" y="8529"/>
                </a:lnTo>
                <a:lnTo>
                  <a:pt x="25224" y="8652"/>
                </a:lnTo>
                <a:lnTo>
                  <a:pt x="25101" y="8801"/>
                </a:lnTo>
                <a:close/>
                <a:moveTo>
                  <a:pt x="24806" y="7372"/>
                </a:moveTo>
                <a:lnTo>
                  <a:pt x="24780" y="7100"/>
                </a:lnTo>
                <a:lnTo>
                  <a:pt x="24730" y="6852"/>
                </a:lnTo>
                <a:lnTo>
                  <a:pt x="24633" y="6656"/>
                </a:lnTo>
                <a:lnTo>
                  <a:pt x="24508" y="6483"/>
                </a:lnTo>
                <a:lnTo>
                  <a:pt x="24336" y="6334"/>
                </a:lnTo>
                <a:lnTo>
                  <a:pt x="24163" y="6238"/>
                </a:lnTo>
                <a:lnTo>
                  <a:pt x="23941" y="6188"/>
                </a:lnTo>
                <a:lnTo>
                  <a:pt x="23696" y="6162"/>
                </a:lnTo>
                <a:lnTo>
                  <a:pt x="23473" y="6188"/>
                </a:lnTo>
                <a:lnTo>
                  <a:pt x="23275" y="6238"/>
                </a:lnTo>
                <a:lnTo>
                  <a:pt x="23079" y="6287"/>
                </a:lnTo>
                <a:lnTo>
                  <a:pt x="22930" y="6360"/>
                </a:lnTo>
                <a:lnTo>
                  <a:pt x="22930" y="8430"/>
                </a:lnTo>
                <a:lnTo>
                  <a:pt x="23103" y="8503"/>
                </a:lnTo>
                <a:lnTo>
                  <a:pt x="23275" y="8529"/>
                </a:lnTo>
                <a:lnTo>
                  <a:pt x="23450" y="8553"/>
                </a:lnTo>
                <a:lnTo>
                  <a:pt x="23622" y="8579"/>
                </a:lnTo>
                <a:lnTo>
                  <a:pt x="23892" y="8553"/>
                </a:lnTo>
                <a:lnTo>
                  <a:pt x="24140" y="8480"/>
                </a:lnTo>
                <a:lnTo>
                  <a:pt x="24336" y="8381"/>
                </a:lnTo>
                <a:lnTo>
                  <a:pt x="24508" y="8258"/>
                </a:lnTo>
                <a:lnTo>
                  <a:pt x="24633" y="8085"/>
                </a:lnTo>
                <a:lnTo>
                  <a:pt x="24730" y="7889"/>
                </a:lnTo>
                <a:lnTo>
                  <a:pt x="24780" y="7641"/>
                </a:lnTo>
                <a:lnTo>
                  <a:pt x="24806" y="7372"/>
                </a:lnTo>
                <a:close/>
                <a:moveTo>
                  <a:pt x="38466" y="13312"/>
                </a:moveTo>
                <a:lnTo>
                  <a:pt x="39626" y="13312"/>
                </a:lnTo>
                <a:lnTo>
                  <a:pt x="39626" y="12941"/>
                </a:lnTo>
                <a:lnTo>
                  <a:pt x="38860" y="12941"/>
                </a:lnTo>
                <a:lnTo>
                  <a:pt x="38860" y="12719"/>
                </a:lnTo>
                <a:lnTo>
                  <a:pt x="39503" y="12719"/>
                </a:lnTo>
                <a:lnTo>
                  <a:pt x="39503" y="12400"/>
                </a:lnTo>
                <a:lnTo>
                  <a:pt x="38860" y="12400"/>
                </a:lnTo>
                <a:lnTo>
                  <a:pt x="38860" y="12251"/>
                </a:lnTo>
                <a:lnTo>
                  <a:pt x="39626" y="12251"/>
                </a:lnTo>
                <a:lnTo>
                  <a:pt x="39626" y="11882"/>
                </a:lnTo>
                <a:lnTo>
                  <a:pt x="38466" y="11882"/>
                </a:lnTo>
                <a:lnTo>
                  <a:pt x="38466" y="13312"/>
                </a:lnTo>
                <a:close/>
              </a:path>
            </a:pathLst>
          </a:custGeom>
          <a:solidFill>
            <a:srgbClr val="194E6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Placeholder 1"/>
          <p:cNvSpPr>
            <a:spLocks noGrp="1"/>
          </p:cNvSpPr>
          <p:nvPr>
            <p:ph type="title"/>
          </p:nvPr>
        </p:nvSpPr>
        <p:spPr>
          <a:xfrm>
            <a:off x="323088" y="347413"/>
            <a:ext cx="13987008" cy="1079598"/>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323089" y="1427015"/>
            <a:ext cx="13984225" cy="2209836"/>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99" r:id="rId1"/>
    <p:sldLayoutId id="2147484500" r:id="rId2"/>
    <p:sldLayoutId id="2147484501" r:id="rId3"/>
    <p:sldLayoutId id="2147484502" r:id="rId4"/>
    <p:sldLayoutId id="2147484503" r:id="rId5"/>
    <p:sldLayoutId id="2147484504" r:id="rId6"/>
    <p:sldLayoutId id="2147484505" r:id="rId7"/>
    <p:sldLayoutId id="2147484506" r:id="rId8"/>
    <p:sldLayoutId id="2147484507" r:id="rId9"/>
    <p:sldLayoutId id="2147484508" r:id="rId10"/>
    <p:sldLayoutId id="2147484509" r:id="rId11"/>
    <p:sldLayoutId id="2147484510" r:id="rId12"/>
    <p:sldLayoutId id="2147484511" r:id="rId13"/>
    <p:sldLayoutId id="2147484512" r:id="rId14"/>
    <p:sldLayoutId id="2147484513" r:id="rId15"/>
    <p:sldLayoutId id="2147484514" r:id="rId16"/>
    <p:sldLayoutId id="2147484515" r:id="rId17"/>
    <p:sldLayoutId id="2147484516" r:id="rId18"/>
    <p:sldLayoutId id="2147484517" r:id="rId19"/>
    <p:sldLayoutId id="2147484518" r:id="rId20"/>
    <p:sldLayoutId id="2147484519" r:id="rId21"/>
    <p:sldLayoutId id="2147484520" r:id="rId22"/>
    <p:sldLayoutId id="2147484521" r:id="rId23"/>
    <p:sldLayoutId id="2147484522" r:id="rId24"/>
    <p:sldLayoutId id="2147484523" r:id="rId25"/>
    <p:sldLayoutId id="2147484524" r:id="rId26"/>
    <p:sldLayoutId id="2147484525" r:id="rId27"/>
    <p:sldLayoutId id="2147484526" r:id="rId28"/>
    <p:sldLayoutId id="2147484527" r:id="rId29"/>
    <p:sldLayoutId id="2147484528" r:id="rId30"/>
    <p:sldLayoutId id="2147484529" r:id="rId31"/>
    <p:sldLayoutId id="2147484530" r:id="rId32"/>
    <p:sldLayoutId id="2147484531" r:id="rId33"/>
    <p:sldLayoutId id="2147484532" r:id="rId34"/>
    <p:sldLayoutId id="2147484533" r:id="rId35"/>
    <p:sldLayoutId id="2147484534" r:id="rId36"/>
    <p:sldLayoutId id="2147484535" r:id="rId37"/>
    <p:sldLayoutId id="2147484536" r:id="rId38"/>
  </p:sldLayoutIdLst>
  <p:transition>
    <p:fade/>
  </p:transition>
  <p:timing>
    <p:tnLst>
      <p:par>
        <p:cTn id="1" dur="indefinite" restart="never" nodeType="tmRoot"/>
      </p:par>
    </p:tnLst>
  </p:timing>
  <p:txStyles>
    <p:titleStyle>
      <a:lvl1pPr algn="l" defTabSz="1097278" rtl="0" eaLnBrk="1" latinLnBrk="0" hangingPunct="1">
        <a:lnSpc>
          <a:spcPct val="90000"/>
        </a:lnSpc>
        <a:spcBef>
          <a:spcPct val="0"/>
        </a:spcBef>
        <a:buNone/>
        <a:defRPr lang="en-US" sz="5400" b="0" kern="1200" cap="none" spc="-120" baseline="0" dirty="0" smtClean="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600" kern="1200" spc="0" baseline="0">
          <a:gradFill>
            <a:gsLst>
              <a:gs pos="1250">
                <a:schemeClr val="tx1"/>
              </a:gs>
              <a:gs pos="100000">
                <a:schemeClr val="tx1"/>
              </a:gs>
            </a:gsLst>
            <a:lin ang="5400000" scaled="0"/>
          </a:gradFill>
          <a:latin typeface="+mj-lt"/>
          <a:ea typeface="+mn-ea"/>
          <a:cs typeface="+mn-cs"/>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jayfwang2013@gmail.com" TargetMode="External"/><Relationship Id="rId2" Type="http://schemas.openxmlformats.org/officeDocument/2006/relationships/hyperlink" Target="mailto:alh63gu@gmail.com" TargetMode="Externa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0.xml"/><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7.xml"/></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3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5.xml"/><Relationship Id="rId1" Type="http://schemas.openxmlformats.org/officeDocument/2006/relationships/slideLayout" Target="../slideLayouts/slideLayout37.xml"/></Relationships>
</file>

<file path=ppt/slides/_rels/slide4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27.xml"/><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8.xml"/><Relationship Id="rId1" Type="http://schemas.openxmlformats.org/officeDocument/2006/relationships/slideLayout" Target="../slideLayouts/slideLayout37.xml"/></Relationships>
</file>

<file path=ppt/slides/_rels/slide4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29.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0.xml"/><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34.xml"/><Relationship Id="rId1" Type="http://schemas.openxmlformats.org/officeDocument/2006/relationships/slideLayout" Target="../slideLayouts/slideLayout37.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5.xml"/><Relationship Id="rId1" Type="http://schemas.openxmlformats.org/officeDocument/2006/relationships/slideLayout" Target="../slideLayouts/slideLayout37.xml"/></Relationships>
</file>

<file path=ppt/slides/_rels/slide52.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6.xml"/><Relationship Id="rId1" Type="http://schemas.openxmlformats.org/officeDocument/2006/relationships/slideLayout" Target="../slideLayouts/slideLayout3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8.xml"/></Relationships>
</file>

<file path=ppt/slides/_rels/slide5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0.xml"/><Relationship Id="rId1" Type="http://schemas.openxmlformats.org/officeDocument/2006/relationships/slideLayout" Target="../slideLayouts/slideLayout37.xml"/></Relationships>
</file>

<file path=ppt/slides/_rels/slide57.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41.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42.xml"/><Relationship Id="rId1" Type="http://schemas.openxmlformats.org/officeDocument/2006/relationships/slideLayout" Target="../slideLayouts/slideLayout37.xml"/><Relationship Id="rId4" Type="http://schemas.openxmlformats.org/officeDocument/2006/relationships/image" Target="../media/image43.jpg"/></Relationships>
</file>

<file path=ppt/slides/_rels/slide5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3.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hyperlink" Target="mailto:jayfwang2013@gmail.com" TargetMode="External"/><Relationship Id="rId2" Type="http://schemas.openxmlformats.org/officeDocument/2006/relationships/hyperlink" Target="mailto:alh63gu@gmail.com" TargetMode="External"/><Relationship Id="rId1" Type="http://schemas.openxmlformats.org/officeDocument/2006/relationships/slideLayout" Target="../slideLayouts/slideLayout25.xml"/></Relationships>
</file>

<file path=ppt/slides/_rels/slide6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4.xml"/><Relationship Id="rId1" Type="http://schemas.openxmlformats.org/officeDocument/2006/relationships/slideLayout" Target="../slideLayouts/slideLayout37.xml"/></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6.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6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8.xml"/><Relationship Id="rId1" Type="http://schemas.openxmlformats.org/officeDocument/2006/relationships/slideLayout" Target="../slideLayouts/slideLayout37.xml"/></Relationships>
</file>

<file path=ppt/slides/_rels/slide65.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49.xml"/><Relationship Id="rId1" Type="http://schemas.openxmlformats.org/officeDocument/2006/relationships/slideLayout" Target="../slideLayouts/slideLayout37.xml"/></Relationships>
</file>

<file path=ppt/slides/_rels/slide66.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51.xml"/><Relationship Id="rId1" Type="http://schemas.openxmlformats.org/officeDocument/2006/relationships/slideLayout" Target="../slideLayouts/slideLayout37.xml"/></Relationships>
</file>

<file path=ppt/slides/_rels/slide68.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52.xml"/><Relationship Id="rId1" Type="http://schemas.openxmlformats.org/officeDocument/2006/relationships/slideLayout" Target="../slideLayouts/slideLayout37.xml"/></Relationships>
</file>

<file path=ppt/slides/_rels/slide69.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0.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notesSlide" Target="../notesSlides/notesSlide54.xml"/><Relationship Id="rId1" Type="http://schemas.openxmlformats.org/officeDocument/2006/relationships/slideLayout" Target="../slideLayouts/slideLayout37.xml"/></Relationships>
</file>

<file path=ppt/slides/_rels/slide71.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55.xml"/><Relationship Id="rId1" Type="http://schemas.openxmlformats.org/officeDocument/2006/relationships/slideLayout" Target="../slideLayouts/slideLayout35.xml"/><Relationship Id="rId5" Type="http://schemas.openxmlformats.org/officeDocument/2006/relationships/image" Target="../media/image56.emf"/><Relationship Id="rId4" Type="http://schemas.openxmlformats.org/officeDocument/2006/relationships/image" Target="../media/image55.emf"/></Relationships>
</file>

<file path=ppt/slides/_rels/slide72.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56.xml"/><Relationship Id="rId1" Type="http://schemas.openxmlformats.org/officeDocument/2006/relationships/slideLayout" Target="../slideLayouts/slideLayout37.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image" Target="../media/image58.png"/></Relationships>
</file>

<file path=ppt/slides/_rels/slide73.xml.rels><?xml version="1.0" encoding="UTF-8" standalone="yes"?>
<Relationships xmlns="http://schemas.openxmlformats.org/package/2006/relationships"><Relationship Id="rId3" Type="http://schemas.openxmlformats.org/officeDocument/2006/relationships/image" Target="../media/image61.jpg"/><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74.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58.xml"/><Relationship Id="rId1" Type="http://schemas.openxmlformats.org/officeDocument/2006/relationships/slideLayout" Target="../slideLayouts/slideLayout37.xml"/></Relationships>
</file>

<file path=ppt/slides/_rels/slide75.xml.rels><?xml version="1.0" encoding="UTF-8" standalone="yes"?>
<Relationships xmlns="http://schemas.openxmlformats.org/package/2006/relationships"><Relationship Id="rId3" Type="http://schemas.openxmlformats.org/officeDocument/2006/relationships/image" Target="../media/image63.jpg"/><Relationship Id="rId2" Type="http://schemas.openxmlformats.org/officeDocument/2006/relationships/notesSlide" Target="../notesSlides/notesSlide59.xml"/><Relationship Id="rId1" Type="http://schemas.openxmlformats.org/officeDocument/2006/relationships/slideLayout" Target="../slideLayouts/slideLayout37.xml"/></Relationships>
</file>

<file path=ppt/slides/_rels/slide76.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60.xml"/><Relationship Id="rId1" Type="http://schemas.openxmlformats.org/officeDocument/2006/relationships/slideLayout" Target="../slideLayouts/slideLayout37.xml"/></Relationships>
</file>

<file path=ppt/slides/_rels/slide7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61.xml"/><Relationship Id="rId1" Type="http://schemas.openxmlformats.org/officeDocument/2006/relationships/slideLayout" Target="../slideLayouts/slideLayout37.xml"/><Relationship Id="rId4" Type="http://schemas.openxmlformats.org/officeDocument/2006/relationships/hyperlink" Target="http://education.nationalgeographic.com/education/media/micronesian-stick-chart/?ar_a=1" TargetMode="Externa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6.xml"/></Relationships>
</file>

<file path=ppt/slides/_rels/slide85.xml.rels><?xml version="1.0" encoding="UTF-8" standalone="yes"?>
<Relationships xmlns="http://schemas.openxmlformats.org/package/2006/relationships"><Relationship Id="rId3" Type="http://schemas.openxmlformats.org/officeDocument/2006/relationships/image" Target="../media/image66.jpeg"/><Relationship Id="rId2" Type="http://schemas.openxmlformats.org/officeDocument/2006/relationships/notesSlide" Target="../notesSlides/notesSlide68.xml"/><Relationship Id="rId1" Type="http://schemas.openxmlformats.org/officeDocument/2006/relationships/slideLayout" Target="../slideLayouts/slideLayout26.xml"/></Relationships>
</file>

<file path=ppt/slides/_rels/slide86.xml.rels><?xml version="1.0" encoding="UTF-8" standalone="yes"?>
<Relationships xmlns="http://schemas.openxmlformats.org/package/2006/relationships"><Relationship Id="rId3" Type="http://schemas.openxmlformats.org/officeDocument/2006/relationships/image" Target="../media/image67.jpeg"/><Relationship Id="rId2" Type="http://schemas.openxmlformats.org/officeDocument/2006/relationships/notesSlide" Target="../notesSlides/notesSlide69.xml"/><Relationship Id="rId1" Type="http://schemas.openxmlformats.org/officeDocument/2006/relationships/slideLayout" Target="../slideLayouts/slideLayout2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5.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9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72.xml"/><Relationship Id="rId1" Type="http://schemas.openxmlformats.org/officeDocument/2006/relationships/slideLayout" Target="../slideLayouts/slideLayout2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408748"/>
            <a:ext cx="11836400" cy="7029617"/>
          </a:xfrm>
        </p:spPr>
        <p:txBody>
          <a:bodyPr/>
          <a:lstStyle/>
          <a:p>
            <a:r>
              <a:rPr lang="en-US" sz="3200" b="1" dirty="0" smtClean="0"/>
              <a:t>DATAVIS 300: Decision Making in Data Visualization</a:t>
            </a:r>
          </a:p>
          <a:p>
            <a:r>
              <a:rPr lang="en-US" sz="3200" b="1" dirty="0"/>
              <a:t>Certificate in Data </a:t>
            </a:r>
            <a:r>
              <a:rPr lang="en-US" sz="3200" b="1" dirty="0" smtClean="0"/>
              <a:t>Visualization</a:t>
            </a:r>
          </a:p>
          <a:p>
            <a:endParaRPr lang="en-US" sz="3200" dirty="0" smtClean="0"/>
          </a:p>
          <a:p>
            <a:r>
              <a:rPr lang="en-US" sz="3200" dirty="0" smtClean="0"/>
              <a:t>Instructor: </a:t>
            </a:r>
            <a:r>
              <a:rPr lang="en-US" sz="3200" dirty="0"/>
              <a:t>Ashley </a:t>
            </a:r>
            <a:r>
              <a:rPr lang="en-US" sz="3200" dirty="0" smtClean="0"/>
              <a:t>Howard   </a:t>
            </a:r>
            <a:r>
              <a:rPr lang="en-US" sz="3200" dirty="0" smtClean="0">
                <a:hlinkClick r:id="rId2"/>
              </a:rPr>
              <a:t>alh63gu@gmail.com</a:t>
            </a:r>
            <a:endParaRPr lang="en-US" sz="3200" dirty="0"/>
          </a:p>
          <a:p>
            <a:r>
              <a:rPr lang="en-US" sz="3200" dirty="0" smtClean="0"/>
              <a:t>TA</a:t>
            </a:r>
            <a:r>
              <a:rPr lang="en-US" sz="3200" dirty="0"/>
              <a:t>: Jay Wang  </a:t>
            </a:r>
            <a:r>
              <a:rPr lang="en-US" sz="3200" dirty="0" smtClean="0">
                <a:hlinkClick r:id="rId3"/>
              </a:rPr>
              <a:t>jayfwang2013@gmail.com</a:t>
            </a:r>
            <a:endParaRPr lang="en-US" sz="3200" dirty="0" smtClean="0"/>
          </a:p>
          <a:p>
            <a:endParaRPr lang="en-US" sz="3200" dirty="0" smtClean="0"/>
          </a:p>
          <a:p>
            <a:r>
              <a:rPr lang="en-US" sz="3200" dirty="0"/>
              <a:t>Downtown Seattle #405/Online</a:t>
            </a:r>
          </a:p>
          <a:p>
            <a:r>
              <a:rPr lang="en-US" sz="3200" dirty="0" smtClean="0"/>
              <a:t>Tuesday </a:t>
            </a:r>
            <a:r>
              <a:rPr lang="en-US" sz="3200" dirty="0"/>
              <a:t>6-9 PM</a:t>
            </a:r>
            <a:r>
              <a:rPr lang="en-US" sz="3200" dirty="0" smtClean="0"/>
              <a:t>,</a:t>
            </a:r>
          </a:p>
          <a:p>
            <a:r>
              <a:rPr lang="en-US" sz="3200" dirty="0" smtClean="0"/>
              <a:t>4/5/2016 </a:t>
            </a:r>
            <a:r>
              <a:rPr lang="en-US" sz="3200" dirty="0"/>
              <a:t>– </a:t>
            </a:r>
            <a:r>
              <a:rPr lang="en-US" sz="3200" dirty="0" smtClean="0"/>
              <a:t>6/14/2016</a:t>
            </a:r>
            <a:endParaRPr lang="en-US" sz="3200" dirty="0"/>
          </a:p>
          <a:p>
            <a:endParaRPr lang="en-US" sz="3200" dirty="0" smtClean="0"/>
          </a:p>
          <a:p>
            <a:r>
              <a:rPr lang="en-US" sz="3200" dirty="0" smtClean="0"/>
              <a:t>Note: No </a:t>
            </a:r>
            <a:r>
              <a:rPr lang="en-US" sz="3200" dirty="0"/>
              <a:t>class 4/19</a:t>
            </a:r>
          </a:p>
          <a:p>
            <a:r>
              <a:rPr lang="en-US" sz="3200" dirty="0"/>
              <a:t/>
            </a:r>
            <a:br>
              <a:rPr lang="en-US" sz="3200" dirty="0"/>
            </a:br>
            <a:endParaRPr lang="en-US" sz="3200" dirty="0"/>
          </a:p>
        </p:txBody>
      </p:sp>
      <p:sp>
        <p:nvSpPr>
          <p:cNvPr id="4" name="Rectangle 3"/>
          <p:cNvSpPr/>
          <p:nvPr/>
        </p:nvSpPr>
        <p:spPr>
          <a:xfrm>
            <a:off x="433860" y="317808"/>
            <a:ext cx="5124416" cy="830997"/>
          </a:xfrm>
          <a:prstGeom prst="rect">
            <a:avLst/>
          </a:prstGeom>
        </p:spPr>
        <p:txBody>
          <a:bodyPr wrap="none">
            <a:spAutoFit/>
          </a:bodyPr>
          <a:lstStyle/>
          <a:p>
            <a:r>
              <a:rPr lang="en-US" sz="4800" dirty="0">
                <a:solidFill>
                  <a:schemeClr val="accent6"/>
                </a:solidFill>
                <a:latin typeface="+mj-lt"/>
              </a:rPr>
              <a:t>Course </a:t>
            </a:r>
            <a:r>
              <a:rPr lang="en-US" sz="4800" dirty="0" smtClean="0">
                <a:solidFill>
                  <a:schemeClr val="accent6"/>
                </a:solidFill>
                <a:latin typeface="+mj-lt"/>
              </a:rPr>
              <a:t>Details</a:t>
            </a:r>
            <a:endParaRPr lang="en-US" sz="4800" dirty="0">
              <a:solidFill>
                <a:schemeClr val="accent6"/>
              </a:solidFill>
              <a:latin typeface="+mj-lt"/>
            </a:endParaRPr>
          </a:p>
        </p:txBody>
      </p:sp>
    </p:spTree>
    <p:extLst>
      <p:ext uri="{BB962C8B-B14F-4D97-AF65-F5344CB8AC3E}">
        <p14:creationId xmlns:p14="http://schemas.microsoft.com/office/powerpoint/2010/main" val="186783959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5641544"/>
          </a:xfrm>
        </p:spPr>
        <p:txBody>
          <a:bodyPr/>
          <a:lstStyle/>
          <a:p>
            <a:r>
              <a:rPr lang="en-US" sz="3200" dirty="0" smtClean="0"/>
              <a:t>The </a:t>
            </a:r>
            <a:r>
              <a:rPr lang="en-US" sz="3200" dirty="0"/>
              <a:t>capstone visualization will be critiqued on the </a:t>
            </a:r>
            <a:r>
              <a:rPr lang="en-US" sz="3200" dirty="0" smtClean="0"/>
              <a:t>following:</a:t>
            </a:r>
          </a:p>
          <a:p>
            <a:pPr marL="1129513" lvl="2" indent="-457200">
              <a:buFont typeface="Arial" panose="020B0604020202020204" pitchFamily="34" charset="0"/>
              <a:buChar char="•"/>
            </a:pPr>
            <a:r>
              <a:rPr lang="en-US" sz="3200" dirty="0" smtClean="0"/>
              <a:t>Has </a:t>
            </a:r>
            <a:r>
              <a:rPr lang="en-US" sz="3200" dirty="0"/>
              <a:t>a clear </a:t>
            </a:r>
            <a:r>
              <a:rPr lang="en-US" sz="3200" dirty="0" smtClean="0"/>
              <a:t>purpose.</a:t>
            </a:r>
          </a:p>
          <a:p>
            <a:pPr marL="1129513" lvl="2" indent="-457200">
              <a:buFont typeface="Arial" panose="020B0604020202020204" pitchFamily="34" charset="0"/>
              <a:buChar char="•"/>
            </a:pPr>
            <a:r>
              <a:rPr lang="en-US" sz="3200" dirty="0" smtClean="0"/>
              <a:t>Demonstrates </a:t>
            </a:r>
            <a:r>
              <a:rPr lang="en-US" sz="3200" dirty="0"/>
              <a:t>restraint, including only relevant </a:t>
            </a:r>
            <a:r>
              <a:rPr lang="en-US" sz="3200" dirty="0" smtClean="0"/>
              <a:t>content.</a:t>
            </a:r>
          </a:p>
          <a:p>
            <a:pPr marL="1129513" lvl="2" indent="-457200">
              <a:buFont typeface="Arial" panose="020B0604020202020204" pitchFamily="34" charset="0"/>
              <a:buChar char="•"/>
            </a:pPr>
            <a:r>
              <a:rPr lang="en-US" sz="3200" dirty="0" smtClean="0"/>
              <a:t>Analysis </a:t>
            </a:r>
            <a:r>
              <a:rPr lang="en-US" sz="3200" dirty="0"/>
              <a:t>is sound mathematically and logically. </a:t>
            </a:r>
            <a:endParaRPr lang="en-US" sz="3200" dirty="0" smtClean="0"/>
          </a:p>
          <a:p>
            <a:pPr marL="1129513" lvl="2" indent="-457200">
              <a:buFont typeface="Arial" panose="020B0604020202020204" pitchFamily="34" charset="0"/>
              <a:buChar char="•"/>
            </a:pPr>
            <a:r>
              <a:rPr lang="en-US" sz="3200" dirty="0" smtClean="0"/>
              <a:t>Uses </a:t>
            </a:r>
            <a:r>
              <a:rPr lang="en-US" sz="3200" dirty="0"/>
              <a:t>appropriate visual </a:t>
            </a:r>
            <a:r>
              <a:rPr lang="en-US" sz="3200" dirty="0" smtClean="0"/>
              <a:t>structures.</a:t>
            </a:r>
          </a:p>
          <a:p>
            <a:pPr marL="1129513" lvl="2" indent="-457200">
              <a:buFont typeface="Arial" panose="020B0604020202020204" pitchFamily="34" charset="0"/>
              <a:buChar char="•"/>
            </a:pPr>
            <a:r>
              <a:rPr lang="en-US" sz="3200" dirty="0" smtClean="0"/>
              <a:t>Has </a:t>
            </a:r>
            <a:r>
              <a:rPr lang="en-US" sz="3200" dirty="0"/>
              <a:t>useful </a:t>
            </a:r>
            <a:r>
              <a:rPr lang="en-US" sz="3200" dirty="0" smtClean="0"/>
              <a:t>formatting, </a:t>
            </a:r>
            <a:r>
              <a:rPr lang="en-US" sz="3200" dirty="0"/>
              <a:t>integrating Visual Best </a:t>
            </a:r>
            <a:r>
              <a:rPr lang="en-US" sz="3200" dirty="0" smtClean="0"/>
              <a:t>Practices.</a:t>
            </a:r>
          </a:p>
          <a:p>
            <a:endParaRPr lang="en-US" sz="3200" dirty="0" smtClean="0"/>
          </a:p>
          <a:p>
            <a:r>
              <a:rPr lang="en-US" sz="3200" dirty="0" smtClean="0"/>
              <a:t>Presentation: </a:t>
            </a:r>
            <a:r>
              <a:rPr lang="en-US" sz="3200" dirty="0"/>
              <a:t>Students will present their visualization to the class.  Each student will have 10 minutes to present their work (5 minute presentation, 5 minutes for questions). </a:t>
            </a:r>
            <a:r>
              <a:rPr lang="en-US" sz="3200" dirty="0"/>
              <a:t/>
            </a:r>
            <a:br>
              <a:rPr lang="en-US" sz="3200" dirty="0"/>
            </a:br>
            <a:endParaRPr lang="en-US" sz="3200" dirty="0"/>
          </a:p>
        </p:txBody>
      </p:sp>
      <p:sp>
        <p:nvSpPr>
          <p:cNvPr id="4" name="Rectangle 3"/>
          <p:cNvSpPr/>
          <p:nvPr/>
        </p:nvSpPr>
        <p:spPr>
          <a:xfrm>
            <a:off x="433860" y="317808"/>
            <a:ext cx="2827312" cy="830997"/>
          </a:xfrm>
          <a:prstGeom prst="rect">
            <a:avLst/>
          </a:prstGeom>
        </p:spPr>
        <p:txBody>
          <a:bodyPr wrap="none">
            <a:spAutoFit/>
          </a:bodyPr>
          <a:lstStyle/>
          <a:p>
            <a:r>
              <a:rPr lang="en-US" sz="4800" dirty="0">
                <a:solidFill>
                  <a:schemeClr val="accent6">
                    <a:lumMod val="75000"/>
                  </a:schemeClr>
                </a:solidFill>
                <a:latin typeface="+mj-lt"/>
              </a:rPr>
              <a:t>Grading</a:t>
            </a:r>
          </a:p>
        </p:txBody>
      </p:sp>
    </p:spTree>
    <p:extLst>
      <p:ext uri="{BB962C8B-B14F-4D97-AF65-F5344CB8AC3E}">
        <p14:creationId xmlns:p14="http://schemas.microsoft.com/office/powerpoint/2010/main" val="156678191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4222694"/>
          </a:xfrm>
        </p:spPr>
        <p:txBody>
          <a:bodyPr/>
          <a:lstStyle/>
          <a:p>
            <a:r>
              <a:rPr lang="en-US" sz="3200" b="1" dirty="0"/>
              <a:t>April 5: </a:t>
            </a:r>
            <a:endParaRPr lang="en-US" sz="3200" b="1" dirty="0" smtClean="0"/>
          </a:p>
          <a:p>
            <a:r>
              <a:rPr lang="en-US" sz="3200" b="1" dirty="0" smtClean="0"/>
              <a:t>Week </a:t>
            </a:r>
            <a:r>
              <a:rPr lang="en-US" sz="3200" b="1" dirty="0"/>
              <a:t>1 – </a:t>
            </a:r>
            <a:r>
              <a:rPr lang="en-US" sz="3200" b="1" dirty="0" smtClean="0"/>
              <a:t>Introduction to Visualization </a:t>
            </a:r>
            <a:r>
              <a:rPr lang="en-US" sz="3200" b="1" dirty="0"/>
              <a:t>in Decision Making</a:t>
            </a:r>
            <a:endParaRPr lang="en-US" sz="3200" dirty="0"/>
          </a:p>
          <a:p>
            <a:pPr marL="457200" lvl="0" indent="-457200">
              <a:buFont typeface="Arial" panose="020B0604020202020204" pitchFamily="34" charset="0"/>
              <a:buChar char="•"/>
            </a:pPr>
            <a:r>
              <a:rPr lang="en-US" sz="3200" dirty="0"/>
              <a:t>Introductions and course expectations</a:t>
            </a:r>
          </a:p>
          <a:p>
            <a:pPr marL="457200" lvl="0" indent="-457200">
              <a:buFont typeface="Arial" panose="020B0604020202020204" pitchFamily="34" charset="0"/>
              <a:buChar char="•"/>
            </a:pPr>
            <a:r>
              <a:rPr lang="en-US" sz="3200" dirty="0" smtClean="0"/>
              <a:t>The Irony of the Mind</a:t>
            </a:r>
            <a:endParaRPr lang="en-US" sz="3200" dirty="0"/>
          </a:p>
          <a:p>
            <a:endParaRPr lang="en-US" sz="3200" i="1" u="sng" dirty="0" smtClean="0"/>
          </a:p>
          <a:p>
            <a:r>
              <a:rPr lang="en-US" sz="3200" i="1" u="sng" dirty="0" smtClean="0"/>
              <a:t>Optional Assignment #1:</a:t>
            </a:r>
            <a:r>
              <a:rPr lang="en-US" sz="3200" i="1" dirty="0" smtClean="0"/>
              <a:t> </a:t>
            </a:r>
            <a:r>
              <a:rPr lang="en-US" sz="3200" i="1" dirty="0"/>
              <a:t>Critique a visualization, </a:t>
            </a:r>
            <a:r>
              <a:rPr lang="en-US" sz="3200" i="1" dirty="0"/>
              <a:t>complete by </a:t>
            </a:r>
            <a:r>
              <a:rPr lang="en-US" sz="3200" i="1" dirty="0" smtClean="0"/>
              <a:t>4/11. </a:t>
            </a:r>
            <a:r>
              <a:rPr lang="en-US" sz="3200" dirty="0" smtClean="0"/>
              <a:t>Choose </a:t>
            </a:r>
            <a:r>
              <a:rPr lang="en-US" sz="3200" dirty="0"/>
              <a:t>a visualization and provide a critique based on the principles discussed in class.</a:t>
            </a:r>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406215038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5706177"/>
          </a:xfrm>
        </p:spPr>
        <p:txBody>
          <a:bodyPr/>
          <a:lstStyle/>
          <a:p>
            <a:r>
              <a:rPr lang="en-US" sz="3200" b="1" dirty="0"/>
              <a:t>April 12: </a:t>
            </a:r>
            <a:endParaRPr lang="en-US" sz="3200" b="1" dirty="0" smtClean="0"/>
          </a:p>
          <a:p>
            <a:r>
              <a:rPr lang="en-US" sz="3200" b="1" dirty="0" smtClean="0"/>
              <a:t>Week </a:t>
            </a:r>
            <a:r>
              <a:rPr lang="en-US" sz="3200" b="1" dirty="0"/>
              <a:t>2 – Role of Visualization in Decision Making</a:t>
            </a:r>
            <a:endParaRPr lang="en-US" sz="3200" dirty="0"/>
          </a:p>
          <a:p>
            <a:pPr marL="860588" lvl="1" indent="-457200">
              <a:buFont typeface="Arial" panose="020B0604020202020204" pitchFamily="34" charset="0"/>
              <a:buChar char="•"/>
            </a:pPr>
            <a:r>
              <a:rPr lang="en-US" sz="3200" dirty="0"/>
              <a:t>Data-driven decision making</a:t>
            </a:r>
          </a:p>
          <a:p>
            <a:pPr marL="860588" lvl="1" indent="-457200">
              <a:buFont typeface="Arial" panose="020B0604020202020204" pitchFamily="34" charset="0"/>
              <a:buChar char="•"/>
            </a:pPr>
            <a:r>
              <a:rPr lang="en-US" sz="3200" dirty="0"/>
              <a:t>Cycle of Visual Analysis</a:t>
            </a:r>
          </a:p>
          <a:p>
            <a:endParaRPr lang="en-US" sz="3200" i="1" u="sng" dirty="0" smtClean="0"/>
          </a:p>
          <a:p>
            <a:r>
              <a:rPr lang="en-US" sz="3200" i="1" u="sng" dirty="0" smtClean="0"/>
              <a:t>Optional Assignment #2:</a:t>
            </a:r>
            <a:r>
              <a:rPr lang="en-US" sz="3200" i="1" dirty="0" smtClean="0"/>
              <a:t> </a:t>
            </a:r>
            <a:r>
              <a:rPr lang="en-US" sz="3200" i="1" dirty="0" err="1" smtClean="0"/>
              <a:t>VizWiz</a:t>
            </a:r>
            <a:endParaRPr lang="en-US" sz="3200" i="1" u="sng" dirty="0" smtClean="0"/>
          </a:p>
          <a:p>
            <a:endParaRPr lang="en-US" sz="3200" dirty="0"/>
          </a:p>
          <a:p>
            <a:r>
              <a:rPr lang="en-US" sz="3200" i="1" u="sng" dirty="0"/>
              <a:t>Final Project </a:t>
            </a:r>
            <a:r>
              <a:rPr lang="en-US" sz="3200" i="1" u="sng" dirty="0" smtClean="0"/>
              <a:t>Milestone:</a:t>
            </a:r>
            <a:r>
              <a:rPr lang="en-US" sz="3200" i="1" dirty="0" smtClean="0"/>
              <a:t> </a:t>
            </a:r>
            <a:r>
              <a:rPr lang="en-US" sz="3200" dirty="0"/>
              <a:t>Identify the </a:t>
            </a:r>
            <a:r>
              <a:rPr lang="en-US" sz="3200" dirty="0" smtClean="0"/>
              <a:t>decision you want to create a tool to visualize in </a:t>
            </a:r>
            <a:r>
              <a:rPr lang="en-US" sz="3200" dirty="0"/>
              <a:t>your capstone project.  Students who choose something they are passionate about tend to learn the most from the project.</a:t>
            </a:r>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395629237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3779496"/>
          </a:xfrm>
        </p:spPr>
        <p:txBody>
          <a:bodyPr/>
          <a:lstStyle/>
          <a:p>
            <a:r>
              <a:rPr lang="en-US" sz="3200" b="1" dirty="0"/>
              <a:t>April </a:t>
            </a:r>
            <a:r>
              <a:rPr lang="en-US" sz="3200" b="1" dirty="0" smtClean="0"/>
              <a:t>19:</a:t>
            </a:r>
          </a:p>
          <a:p>
            <a:r>
              <a:rPr lang="en-US" sz="3200" b="1" dirty="0" smtClean="0"/>
              <a:t>No </a:t>
            </a:r>
            <a:r>
              <a:rPr lang="en-US" sz="3200" b="1" dirty="0"/>
              <a:t>Class</a:t>
            </a:r>
            <a:endParaRPr lang="en-US" sz="3200" dirty="0"/>
          </a:p>
          <a:p>
            <a:endParaRPr lang="en-US" sz="3200" i="1" u="sng" dirty="0" smtClean="0"/>
          </a:p>
          <a:p>
            <a:r>
              <a:rPr lang="en-US" sz="3200" i="1" u="sng" dirty="0"/>
              <a:t>Required Assignment #1:</a:t>
            </a:r>
            <a:r>
              <a:rPr lang="en-US" sz="3200" i="1" dirty="0"/>
              <a:t> Complete the Design Requirements Document by 4/25</a:t>
            </a:r>
            <a:r>
              <a:rPr lang="en-US" sz="3200" i="1" dirty="0" smtClean="0"/>
              <a:t>.</a:t>
            </a:r>
          </a:p>
          <a:p>
            <a:endParaRPr lang="en-US" sz="3200" i="1" u="sng" dirty="0" smtClean="0"/>
          </a:p>
          <a:p>
            <a:r>
              <a:rPr lang="en-US" sz="3200" i="1" u="sng" dirty="0" smtClean="0"/>
              <a:t>Final </a:t>
            </a:r>
            <a:r>
              <a:rPr lang="en-US" sz="3200" i="1" u="sng" dirty="0"/>
              <a:t>Project Milestone:</a:t>
            </a:r>
            <a:r>
              <a:rPr lang="en-US" sz="3200" i="1" dirty="0"/>
              <a:t> Identify and select a data set.</a:t>
            </a:r>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311108742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6423297"/>
          </a:xfrm>
        </p:spPr>
        <p:txBody>
          <a:bodyPr/>
          <a:lstStyle/>
          <a:p>
            <a:r>
              <a:rPr lang="en-US" sz="3200" b="1" dirty="0"/>
              <a:t>April 26: </a:t>
            </a:r>
            <a:endParaRPr lang="en-US" sz="3200" b="1" dirty="0" smtClean="0"/>
          </a:p>
          <a:p>
            <a:r>
              <a:rPr lang="en-US" sz="3200" b="1" dirty="0" smtClean="0"/>
              <a:t>Week </a:t>
            </a:r>
            <a:r>
              <a:rPr lang="en-US" sz="3200" b="1" dirty="0"/>
              <a:t>3 – Building Data Models</a:t>
            </a:r>
            <a:endParaRPr lang="en-US" sz="3200" dirty="0"/>
          </a:p>
          <a:p>
            <a:pPr marL="860588" lvl="1" indent="-457200">
              <a:buFont typeface="Arial" panose="020B0604020202020204" pitchFamily="34" charset="0"/>
              <a:buChar char="•"/>
            </a:pPr>
            <a:r>
              <a:rPr lang="en-US" sz="3200" dirty="0"/>
              <a:t>Using Visualizations to Understand Data</a:t>
            </a:r>
          </a:p>
          <a:p>
            <a:pPr marL="860588" lvl="1" indent="-457200">
              <a:buFont typeface="Arial" panose="020B0604020202020204" pitchFamily="34" charset="0"/>
              <a:buChar char="•"/>
            </a:pPr>
            <a:r>
              <a:rPr lang="en-US" sz="3200" dirty="0"/>
              <a:t>Structuring Data for Analysis</a:t>
            </a:r>
          </a:p>
          <a:p>
            <a:pPr marL="860588" lvl="1" indent="-457200">
              <a:buFont typeface="Arial" panose="020B0604020202020204" pitchFamily="34" charset="0"/>
              <a:buChar char="•"/>
            </a:pPr>
            <a:r>
              <a:rPr lang="en-US" sz="3200" dirty="0"/>
              <a:t>Preparing </a:t>
            </a:r>
            <a:r>
              <a:rPr lang="en-US" sz="3200" dirty="0" smtClean="0"/>
              <a:t>Data: </a:t>
            </a:r>
            <a:r>
              <a:rPr lang="en-US" sz="3200" dirty="0"/>
              <a:t>Cleaning + </a:t>
            </a:r>
            <a:r>
              <a:rPr lang="en-US" sz="3200" dirty="0" smtClean="0"/>
              <a:t>ETL</a:t>
            </a:r>
          </a:p>
          <a:p>
            <a:pPr lvl="0"/>
            <a:endParaRPr lang="en-US" sz="3200" dirty="0" smtClean="0"/>
          </a:p>
          <a:p>
            <a:r>
              <a:rPr lang="en-US" sz="3200" i="1" u="sng" dirty="0"/>
              <a:t>Optional Assignment </a:t>
            </a:r>
            <a:r>
              <a:rPr lang="en-US" sz="3200" i="1" u="sng" dirty="0" smtClean="0"/>
              <a:t>#3:</a:t>
            </a:r>
            <a:r>
              <a:rPr lang="en-US" sz="3200" i="1" dirty="0" smtClean="0"/>
              <a:t> Build a concept board.</a:t>
            </a:r>
            <a:endParaRPr lang="en-US" sz="3200" i="1" u="sng" dirty="0"/>
          </a:p>
          <a:p>
            <a:pPr lvl="0"/>
            <a:endParaRPr lang="en-US" sz="3200" dirty="0" smtClean="0"/>
          </a:p>
          <a:p>
            <a:r>
              <a:rPr lang="en-US" sz="3200" i="1" u="sng" dirty="0" smtClean="0"/>
              <a:t>Final </a:t>
            </a:r>
            <a:r>
              <a:rPr lang="en-US" sz="3200" i="1" u="sng" dirty="0"/>
              <a:t>Project Milestone:</a:t>
            </a:r>
            <a:r>
              <a:rPr lang="en-US" sz="3200" i="1" dirty="0"/>
              <a:t> You should have begun exploring your data. </a:t>
            </a:r>
            <a:endParaRPr lang="en-US" sz="3200" i="1" dirty="0" smtClean="0"/>
          </a:p>
          <a:p>
            <a:endParaRPr lang="en-US" sz="3200" i="1" dirty="0"/>
          </a:p>
          <a:p>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366641983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4321183"/>
          </a:xfrm>
        </p:spPr>
        <p:txBody>
          <a:bodyPr/>
          <a:lstStyle/>
          <a:p>
            <a:r>
              <a:rPr lang="en-US" sz="3200" b="1" dirty="0"/>
              <a:t>May 3: </a:t>
            </a:r>
            <a:endParaRPr lang="en-US" sz="3200" b="1" dirty="0" smtClean="0"/>
          </a:p>
          <a:p>
            <a:r>
              <a:rPr lang="en-US" sz="3200" b="1" dirty="0" smtClean="0"/>
              <a:t>Week </a:t>
            </a:r>
            <a:r>
              <a:rPr lang="en-US" sz="3200" b="1" dirty="0"/>
              <a:t>4 – Designing Impactful Visualizations</a:t>
            </a:r>
            <a:endParaRPr lang="en-US" sz="3200" dirty="0"/>
          </a:p>
          <a:p>
            <a:pPr lvl="0"/>
            <a:r>
              <a:rPr lang="en-US" sz="3200" dirty="0"/>
              <a:t>User-Centered Design</a:t>
            </a:r>
          </a:p>
          <a:p>
            <a:pPr lvl="0"/>
            <a:r>
              <a:rPr lang="en-US" sz="3200" dirty="0"/>
              <a:t>Leveraging a story structure for visualization presentation</a:t>
            </a:r>
            <a:r>
              <a:rPr lang="en-US" sz="3200" dirty="0" smtClean="0"/>
              <a:t>.</a:t>
            </a:r>
          </a:p>
          <a:p>
            <a:pPr lvl="0"/>
            <a:endParaRPr lang="en-US" sz="3200" dirty="0"/>
          </a:p>
          <a:p>
            <a:r>
              <a:rPr lang="en-US" sz="3200" i="1" u="sng" dirty="0"/>
              <a:t>Final Project Milestone:</a:t>
            </a:r>
            <a:r>
              <a:rPr lang="en-US" sz="3200" i="1" dirty="0"/>
              <a:t> You should have an understanding about the nuances of your data set and be able to identify the measures and dimensions of your final visualization.</a:t>
            </a:r>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661870237"/>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5262979"/>
          </a:xfrm>
        </p:spPr>
        <p:txBody>
          <a:bodyPr/>
          <a:lstStyle/>
          <a:p>
            <a:r>
              <a:rPr lang="en-US" sz="3200" b="1" dirty="0"/>
              <a:t>May 10: </a:t>
            </a:r>
            <a:endParaRPr lang="en-US" sz="3200" b="1" dirty="0" smtClean="0"/>
          </a:p>
          <a:p>
            <a:r>
              <a:rPr lang="en-US" sz="3200" b="1" dirty="0" smtClean="0"/>
              <a:t>Week </a:t>
            </a:r>
            <a:r>
              <a:rPr lang="en-US" sz="3200" b="1" dirty="0"/>
              <a:t>5 – Communicating to Your User</a:t>
            </a:r>
            <a:endParaRPr lang="en-US" sz="3200" dirty="0"/>
          </a:p>
          <a:p>
            <a:pPr marL="860588" lvl="1" indent="-457200">
              <a:buFont typeface="Arial" panose="020B0604020202020204" pitchFamily="34" charset="0"/>
              <a:buChar char="•"/>
            </a:pPr>
            <a:r>
              <a:rPr lang="en-US" sz="3200" dirty="0"/>
              <a:t>Visualization best practices</a:t>
            </a:r>
          </a:p>
          <a:p>
            <a:pPr marL="860588" lvl="1" indent="-457200">
              <a:buFont typeface="Arial" panose="020B0604020202020204" pitchFamily="34" charset="0"/>
              <a:buChar char="•"/>
            </a:pPr>
            <a:r>
              <a:rPr lang="en-US" sz="3200" dirty="0"/>
              <a:t>Fit &amp; Finish Tips and </a:t>
            </a:r>
            <a:r>
              <a:rPr lang="en-US" sz="3200" dirty="0" smtClean="0"/>
              <a:t>Tricks</a:t>
            </a:r>
          </a:p>
          <a:p>
            <a:pPr lvl="0"/>
            <a:endParaRPr lang="en-US" sz="3200" dirty="0"/>
          </a:p>
          <a:p>
            <a:r>
              <a:rPr lang="en-US" sz="3200" i="1" u="sng" dirty="0"/>
              <a:t>Required Assignment </a:t>
            </a:r>
            <a:r>
              <a:rPr lang="en-US" sz="3200" i="1" u="sng" dirty="0" smtClean="0"/>
              <a:t>#2:</a:t>
            </a:r>
            <a:r>
              <a:rPr lang="en-US" sz="3200" i="1" dirty="0" smtClean="0"/>
              <a:t> </a:t>
            </a:r>
            <a:r>
              <a:rPr lang="en-US" sz="3200" i="1" dirty="0"/>
              <a:t>Submit your first pass of your Visualization to the discussion board for feedback from your instructor and peers. </a:t>
            </a:r>
            <a:r>
              <a:rPr lang="en-US" sz="3200" i="1" dirty="0" smtClean="0"/>
              <a:t>Complete by 5/13.</a:t>
            </a:r>
            <a:endParaRPr lang="en-US" sz="3200" i="1" u="sng" dirty="0" smtClean="0"/>
          </a:p>
          <a:p>
            <a:endParaRPr lang="en-US" sz="3200" dirty="0"/>
          </a:p>
          <a:p>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21115848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5164491"/>
          </a:xfrm>
        </p:spPr>
        <p:txBody>
          <a:bodyPr/>
          <a:lstStyle/>
          <a:p>
            <a:r>
              <a:rPr lang="en-US" sz="3200" b="1" dirty="0"/>
              <a:t>May 17: </a:t>
            </a:r>
            <a:endParaRPr lang="en-US" sz="3200" b="1" dirty="0" smtClean="0"/>
          </a:p>
          <a:p>
            <a:r>
              <a:rPr lang="en-US" sz="3200" b="1" dirty="0" smtClean="0"/>
              <a:t>Week 6 – </a:t>
            </a:r>
            <a:r>
              <a:rPr lang="en-US" sz="3200" b="1" dirty="0"/>
              <a:t>Case Studies in Data Visualizations, part 1</a:t>
            </a:r>
            <a:endParaRPr lang="en-US" sz="3200" dirty="0"/>
          </a:p>
          <a:p>
            <a:pPr marL="860588" lvl="1" indent="-457200">
              <a:buFont typeface="Arial" panose="020B0604020202020204" pitchFamily="34" charset="0"/>
              <a:buChar char="•"/>
            </a:pPr>
            <a:r>
              <a:rPr lang="en-US" sz="3200" dirty="0"/>
              <a:t>Mobile Analytics and Decision Making</a:t>
            </a:r>
          </a:p>
          <a:p>
            <a:pPr marL="860588" lvl="1" indent="-457200">
              <a:buFont typeface="Arial" panose="020B0604020202020204" pitchFamily="34" charset="0"/>
              <a:buChar char="•"/>
            </a:pPr>
            <a:r>
              <a:rPr lang="en-US" sz="3200" dirty="0"/>
              <a:t>Guest Speaker: From PATH’s Eliminate Malaria in Zambia project</a:t>
            </a:r>
          </a:p>
          <a:p>
            <a:endParaRPr lang="en-US" sz="3200" dirty="0" smtClean="0"/>
          </a:p>
          <a:p>
            <a:r>
              <a:rPr lang="en-US" sz="3200" i="1" u="sng" dirty="0" smtClean="0"/>
              <a:t>Optional </a:t>
            </a:r>
            <a:r>
              <a:rPr lang="en-US" sz="3200" i="1" u="sng" dirty="0"/>
              <a:t>Assignment </a:t>
            </a:r>
            <a:r>
              <a:rPr lang="en-US" sz="3200" i="1" u="sng" dirty="0" smtClean="0"/>
              <a:t>#3:</a:t>
            </a:r>
            <a:r>
              <a:rPr lang="en-US" sz="3200" i="1" dirty="0" smtClean="0"/>
              <a:t> </a:t>
            </a:r>
            <a:r>
              <a:rPr lang="en-US" sz="3200" i="1" dirty="0"/>
              <a:t>Review at least two of your peers’ visualizations on the course discussion boards, complete by</a:t>
            </a:r>
            <a:r>
              <a:rPr lang="en-US" sz="3200" dirty="0"/>
              <a:t> </a:t>
            </a:r>
            <a:r>
              <a:rPr lang="en-US" sz="3200" dirty="0" smtClean="0"/>
              <a:t>5/20.</a:t>
            </a:r>
            <a:endParaRPr lang="en-US" sz="3200" dirty="0"/>
          </a:p>
          <a:p>
            <a:endParaRPr lang="en-US" sz="3200" i="1" u="sng" dirty="0" smtClean="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8755602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6389441"/>
          </a:xfrm>
        </p:spPr>
        <p:txBody>
          <a:bodyPr/>
          <a:lstStyle/>
          <a:p>
            <a:r>
              <a:rPr lang="en-US" sz="3200" b="1" dirty="0"/>
              <a:t>May 24</a:t>
            </a:r>
            <a:r>
              <a:rPr lang="en-US" sz="3200" b="1" dirty="0" smtClean="0"/>
              <a:t>:</a:t>
            </a:r>
          </a:p>
          <a:p>
            <a:r>
              <a:rPr lang="en-US" sz="3200" b="1" dirty="0"/>
              <a:t>Week 6 – Decision Making in the Business Environment</a:t>
            </a:r>
            <a:endParaRPr lang="en-US" sz="3200" dirty="0"/>
          </a:p>
          <a:p>
            <a:pPr marL="457200" lvl="0" indent="-457200">
              <a:buFont typeface="Arial" panose="020B0604020202020204" pitchFamily="34" charset="0"/>
              <a:buChar char="•"/>
            </a:pPr>
            <a:r>
              <a:rPr lang="en-US" sz="3200" dirty="0"/>
              <a:t>Roles of IT and Business in Data Analysis</a:t>
            </a:r>
          </a:p>
          <a:p>
            <a:pPr marL="457200" lvl="0" indent="-457200">
              <a:buFont typeface="Arial" panose="020B0604020202020204" pitchFamily="34" charset="0"/>
              <a:buChar char="•"/>
            </a:pPr>
            <a:r>
              <a:rPr lang="en-US" sz="3200" dirty="0"/>
              <a:t>Hurdles to adopting Data based Decision Making</a:t>
            </a:r>
          </a:p>
          <a:p>
            <a:pPr marL="457200" lvl="0" indent="-457200">
              <a:buFont typeface="Arial" panose="020B0604020202020204" pitchFamily="34" charset="0"/>
              <a:buChar char="•"/>
            </a:pPr>
            <a:r>
              <a:rPr lang="en-US" sz="3200" dirty="0"/>
              <a:t>Guest Speaker: Jesse Lynch, Director of BI at T-Mobile</a:t>
            </a:r>
          </a:p>
          <a:p>
            <a:endParaRPr lang="en-US" sz="3200" i="1" dirty="0"/>
          </a:p>
          <a:p>
            <a:r>
              <a:rPr lang="en-US" sz="3200" i="1" u="sng" dirty="0"/>
              <a:t>Optional Assignment </a:t>
            </a:r>
            <a:r>
              <a:rPr lang="en-US" sz="3200" i="1" u="sng" dirty="0" smtClean="0"/>
              <a:t>#4:</a:t>
            </a:r>
            <a:r>
              <a:rPr lang="en-US" sz="3200" i="1" dirty="0" smtClean="0"/>
              <a:t> </a:t>
            </a:r>
            <a:r>
              <a:rPr lang="en-US" sz="3200" i="1" dirty="0"/>
              <a:t>Administer and Publish to </a:t>
            </a:r>
            <a:r>
              <a:rPr lang="en-US" sz="3200" i="1" dirty="0" smtClean="0"/>
              <a:t>a Tableau </a:t>
            </a:r>
            <a:r>
              <a:rPr lang="en-US" sz="3200" i="1" dirty="0"/>
              <a:t>Online </a:t>
            </a:r>
            <a:r>
              <a:rPr lang="en-US" sz="3200" i="1" dirty="0" smtClean="0"/>
              <a:t>Site, complete by 5/30.</a:t>
            </a:r>
            <a:endParaRPr lang="en-US" sz="3200" dirty="0"/>
          </a:p>
          <a:p>
            <a:endParaRPr lang="en-US" sz="3200" dirty="0" smtClean="0"/>
          </a:p>
          <a:p>
            <a:r>
              <a:rPr lang="en-US" sz="3200" i="1" u="sng" dirty="0"/>
              <a:t>Final Project Milestone:</a:t>
            </a:r>
            <a:r>
              <a:rPr lang="en-US" sz="3200" i="1" dirty="0"/>
              <a:t> Integrate feedback from your peers into your visualization.</a:t>
            </a:r>
          </a:p>
          <a:p>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142853039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3714863"/>
          </a:xfrm>
        </p:spPr>
        <p:txBody>
          <a:bodyPr/>
          <a:lstStyle/>
          <a:p>
            <a:r>
              <a:rPr lang="en-US" sz="3200" b="1" dirty="0"/>
              <a:t>May 31: </a:t>
            </a:r>
            <a:endParaRPr lang="en-US" sz="3200" b="1" dirty="0" smtClean="0"/>
          </a:p>
          <a:p>
            <a:r>
              <a:rPr lang="en-US" sz="3200" b="1" dirty="0" smtClean="0"/>
              <a:t>Week </a:t>
            </a:r>
            <a:r>
              <a:rPr lang="en-US" sz="3200" b="1" dirty="0"/>
              <a:t>8 – Case Studies in Data Visualizations, part 2</a:t>
            </a:r>
            <a:endParaRPr lang="en-US" sz="3200" dirty="0"/>
          </a:p>
          <a:p>
            <a:pPr marL="860588" lvl="1" indent="-457200">
              <a:buFont typeface="Arial" panose="020B0604020202020204" pitchFamily="34" charset="0"/>
              <a:buChar char="•"/>
            </a:pPr>
            <a:r>
              <a:rPr lang="en-US" sz="3200" dirty="0"/>
              <a:t>Building tools for Decision Making</a:t>
            </a:r>
          </a:p>
          <a:p>
            <a:pPr marL="860588" lvl="1" indent="-457200">
              <a:buFont typeface="Arial" panose="020B0604020202020204" pitchFamily="34" charset="0"/>
              <a:buChar char="•"/>
            </a:pPr>
            <a:r>
              <a:rPr lang="en-US" sz="3200" dirty="0"/>
              <a:t>Guest Speaker: Zach Ahrens, Tableau Consultant at American </a:t>
            </a:r>
            <a:r>
              <a:rPr lang="en-US" sz="3200" dirty="0" smtClean="0"/>
              <a:t>Express</a:t>
            </a:r>
          </a:p>
          <a:p>
            <a:pPr lvl="1"/>
            <a:endParaRPr lang="en-US" sz="3200" i="1" u="sng" dirty="0" smtClean="0"/>
          </a:p>
          <a:p>
            <a:r>
              <a:rPr lang="en-US" sz="3200" i="1" u="sng" dirty="0" smtClean="0"/>
              <a:t>Final </a:t>
            </a:r>
            <a:r>
              <a:rPr lang="en-US" sz="3200" i="1" u="sng" dirty="0"/>
              <a:t>Project Milestone:</a:t>
            </a:r>
            <a:r>
              <a:rPr lang="en-US" sz="3200" i="1" dirty="0"/>
              <a:t> Finish compiling your presentation</a:t>
            </a:r>
            <a:r>
              <a:rPr lang="en-US" sz="3200" b="1" i="1" dirty="0"/>
              <a:t>. </a:t>
            </a:r>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404512073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8588" y="1350914"/>
            <a:ext cx="11836008" cy="1079598"/>
          </a:xfrm>
          <a:prstGeom prst="rect">
            <a:avLst/>
          </a:prstGeom>
        </p:spPr>
        <p:txBody>
          <a:bodyPr/>
          <a:lstStyle/>
          <a:p>
            <a:pPr algn="l"/>
            <a:r>
              <a:rPr lang="en-US" dirty="0" smtClean="0">
                <a:solidFill>
                  <a:schemeClr val="accent3"/>
                </a:solidFill>
              </a:rPr>
              <a:t>My Story</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Course Introduction</a:t>
            </a:r>
            <a:br>
              <a:rPr lang="en-US" dirty="0" smtClean="0">
                <a:solidFill>
                  <a:schemeClr val="accent6">
                    <a:lumMod val="60000"/>
                    <a:lumOff val="40000"/>
                  </a:schemeClr>
                </a:solidFill>
              </a:rPr>
            </a:br>
            <a:r>
              <a:rPr lang="en-US" dirty="0" smtClean="0">
                <a:solidFill>
                  <a:schemeClr val="accent6">
                    <a:lumMod val="60000"/>
                    <a:lumOff val="40000"/>
                  </a:schemeClr>
                </a:solidFill>
              </a:rPr>
              <a:t>Today’s Lesson:</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	</a:t>
            </a:r>
            <a:r>
              <a:rPr lang="en-US" sz="4400" dirty="0" smtClean="0">
                <a:solidFill>
                  <a:schemeClr val="accent6">
                    <a:lumMod val="60000"/>
                    <a:lumOff val="40000"/>
                  </a:schemeClr>
                </a:solidFill>
              </a:rPr>
              <a:t>The Irony of the Mind</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Discussion</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dirty="0" smtClean="0">
                <a:solidFill>
                  <a:schemeClr val="accent6">
                    <a:lumMod val="60000"/>
                    <a:lumOff val="40000"/>
                  </a:schemeClr>
                </a:solidFill>
              </a:rPr>
              <a:t>Homework</a:t>
            </a:r>
            <a:endParaRPr lang="en-US" dirty="0">
              <a:solidFill>
                <a:schemeClr val="accent6">
                  <a:lumMod val="60000"/>
                  <a:lumOff val="40000"/>
                </a:schemeClr>
              </a:solidFill>
            </a:endParaRPr>
          </a:p>
        </p:txBody>
      </p:sp>
      <p:sp>
        <p:nvSpPr>
          <p:cNvPr id="3" name="Rectangle 2"/>
          <p:cNvSpPr/>
          <p:nvPr/>
        </p:nvSpPr>
        <p:spPr bwMode="auto">
          <a:xfrm>
            <a:off x="11401425" y="6772275"/>
            <a:ext cx="3228975" cy="12573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0372900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4764381"/>
          </a:xfrm>
        </p:spPr>
        <p:txBody>
          <a:bodyPr/>
          <a:lstStyle/>
          <a:p>
            <a:r>
              <a:rPr lang="en-US" sz="3200" b="1" dirty="0"/>
              <a:t>June </a:t>
            </a:r>
            <a:r>
              <a:rPr lang="en-US" sz="3200" b="1" dirty="0" smtClean="0"/>
              <a:t>7:</a:t>
            </a:r>
          </a:p>
          <a:p>
            <a:r>
              <a:rPr lang="en-US" sz="3200" b="1" dirty="0" smtClean="0"/>
              <a:t>Week </a:t>
            </a:r>
            <a:r>
              <a:rPr lang="en-US" sz="3200" b="1" dirty="0"/>
              <a:t>9 – Presentations/Future of Data Visualization</a:t>
            </a:r>
            <a:endParaRPr lang="en-US" sz="3200" dirty="0"/>
          </a:p>
          <a:p>
            <a:pPr marL="457200" lvl="0" indent="-457200">
              <a:buFont typeface="Arial" panose="020B0604020202020204" pitchFamily="34" charset="0"/>
              <a:buChar char="•"/>
            </a:pPr>
            <a:r>
              <a:rPr lang="en-US" sz="3200" dirty="0"/>
              <a:t>Presentations</a:t>
            </a:r>
          </a:p>
          <a:p>
            <a:pPr marL="457200" lvl="0" indent="-457200">
              <a:buFont typeface="Arial" panose="020B0604020202020204" pitchFamily="34" charset="0"/>
              <a:buChar char="•"/>
            </a:pPr>
            <a:r>
              <a:rPr lang="en-US" sz="3200" dirty="0"/>
              <a:t>Trends in Data Visualization Research and Development</a:t>
            </a:r>
          </a:p>
          <a:p>
            <a:pPr marL="457200" lvl="0" indent="-457200">
              <a:buFont typeface="Arial" panose="020B0604020202020204" pitchFamily="34" charset="0"/>
              <a:buChar char="•"/>
            </a:pPr>
            <a:r>
              <a:rPr lang="en-US" sz="3200" dirty="0"/>
              <a:t>Guest Speaker: Jock Mackinlay, VP of Research and Development at Tableau</a:t>
            </a:r>
          </a:p>
          <a:p>
            <a:endParaRPr lang="en-US" sz="3200" i="1" u="sng" dirty="0" smtClean="0"/>
          </a:p>
          <a:p>
            <a:r>
              <a:rPr lang="en-US" sz="3200" i="1" u="sng" dirty="0" smtClean="0"/>
              <a:t>Required Assignment #3:</a:t>
            </a:r>
            <a:r>
              <a:rPr lang="en-US" sz="3200" i="1" dirty="0" smtClean="0"/>
              <a:t> Submit Capstone Visualization and Final Presentation, due 6/7.</a:t>
            </a:r>
            <a:endParaRPr lang="en-US" sz="3200" dirty="0"/>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129340132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5066002"/>
          </a:xfrm>
        </p:spPr>
        <p:txBody>
          <a:bodyPr/>
          <a:lstStyle/>
          <a:p>
            <a:r>
              <a:rPr lang="en-US" sz="3200" b="1" dirty="0"/>
              <a:t>June 14: </a:t>
            </a:r>
            <a:endParaRPr lang="en-US" sz="3200" b="1" dirty="0" smtClean="0"/>
          </a:p>
          <a:p>
            <a:r>
              <a:rPr lang="en-US" sz="3200" b="1" dirty="0" smtClean="0"/>
              <a:t>Week </a:t>
            </a:r>
            <a:r>
              <a:rPr lang="en-US" sz="3200" b="1" dirty="0"/>
              <a:t>10 - Presentations/Growing Beyond this Course</a:t>
            </a:r>
            <a:endParaRPr lang="en-US" sz="3200" dirty="0"/>
          </a:p>
          <a:p>
            <a:pPr marL="860588" lvl="1" indent="-457200">
              <a:buFont typeface="Arial" panose="020B0604020202020204" pitchFamily="34" charset="0"/>
              <a:buChar char="•"/>
            </a:pPr>
            <a:r>
              <a:rPr lang="en-US" sz="3200" dirty="0"/>
              <a:t>Presentations </a:t>
            </a:r>
          </a:p>
          <a:p>
            <a:pPr marL="860588" lvl="1" indent="-457200">
              <a:buFont typeface="Arial" panose="020B0604020202020204" pitchFamily="34" charset="0"/>
              <a:buChar char="•"/>
            </a:pPr>
            <a:r>
              <a:rPr lang="en-US" sz="3200" dirty="0"/>
              <a:t>Translating the lessons from this course into your jobs/career.</a:t>
            </a:r>
          </a:p>
          <a:p>
            <a:endParaRPr lang="en-US" sz="3200" i="1" u="sng" dirty="0" smtClean="0"/>
          </a:p>
          <a:p>
            <a:r>
              <a:rPr lang="en-US" sz="3200" i="1" u="sng" dirty="0" smtClean="0"/>
              <a:t>Required Assignment #4:</a:t>
            </a:r>
            <a:r>
              <a:rPr lang="en-US" sz="3200" i="1" dirty="0" smtClean="0"/>
              <a:t> </a:t>
            </a:r>
            <a:r>
              <a:rPr lang="en-US" sz="3200" i="1" dirty="0"/>
              <a:t>Post </a:t>
            </a:r>
            <a:r>
              <a:rPr lang="en-US" sz="3200" i="1" dirty="0" smtClean="0"/>
              <a:t>Mortem, due 6/15.</a:t>
            </a:r>
            <a:r>
              <a:rPr lang="en-US" sz="3200" dirty="0" smtClean="0"/>
              <a:t>  </a:t>
            </a:r>
            <a:r>
              <a:rPr lang="en-US" sz="3200" dirty="0"/>
              <a:t>Following your presentation, critique your visualization, articulate room for improvements, and how you would approach the project differently in the future.</a:t>
            </a:r>
          </a:p>
        </p:txBody>
      </p:sp>
      <p:sp>
        <p:nvSpPr>
          <p:cNvPr id="4" name="Rectangle 3"/>
          <p:cNvSpPr/>
          <p:nvPr/>
        </p:nvSpPr>
        <p:spPr>
          <a:xfrm>
            <a:off x="433860" y="317808"/>
            <a:ext cx="11443325" cy="830997"/>
          </a:xfrm>
          <a:prstGeom prst="rect">
            <a:avLst/>
          </a:prstGeom>
        </p:spPr>
        <p:txBody>
          <a:bodyPr wrap="none">
            <a:spAutoFit/>
          </a:bodyPr>
          <a:lstStyle/>
          <a:p>
            <a:r>
              <a:rPr lang="en-US" sz="4800" dirty="0">
                <a:solidFill>
                  <a:schemeClr val="accent6">
                    <a:lumMod val="75000"/>
                  </a:schemeClr>
                </a:solidFill>
                <a:latin typeface="+mj-lt"/>
              </a:rPr>
              <a:t>Course Topics </a:t>
            </a:r>
            <a:r>
              <a:rPr lang="en-US" sz="4800" dirty="0" smtClean="0">
                <a:solidFill>
                  <a:schemeClr val="accent6">
                    <a:lumMod val="75000"/>
                  </a:schemeClr>
                </a:solidFill>
                <a:latin typeface="+mj-lt"/>
              </a:rPr>
              <a:t>(and Assignments)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2260718440"/>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8588" y="1350914"/>
            <a:ext cx="11836008" cy="1079598"/>
          </a:xfrm>
          <a:prstGeom prst="rect">
            <a:avLst/>
          </a:prstGeom>
        </p:spPr>
        <p:txBody>
          <a:bodyPr/>
          <a:lstStyle/>
          <a:p>
            <a:pPr algn="l"/>
            <a:r>
              <a:rPr lang="en-US" dirty="0">
                <a:solidFill>
                  <a:schemeClr val="accent6">
                    <a:lumMod val="60000"/>
                    <a:lumOff val="40000"/>
                  </a:schemeClr>
                </a:solidFill>
              </a:rPr>
              <a:t>My Story</a:t>
            </a:r>
            <a:r>
              <a:rPr lang="en-US" dirty="0">
                <a:solidFill>
                  <a:schemeClr val="accent6">
                    <a:lumMod val="60000"/>
                    <a:lumOff val="40000"/>
                  </a:schemeClr>
                </a:solidFill>
              </a:rPr>
              <a:t/>
            </a:r>
            <a:br>
              <a:rPr lang="en-US" dirty="0">
                <a:solidFill>
                  <a:schemeClr val="accent6">
                    <a:lumMod val="60000"/>
                    <a:lumOff val="40000"/>
                  </a:schemeClr>
                </a:solidFill>
              </a:rPr>
            </a:br>
            <a:r>
              <a:rPr lang="en-US" dirty="0">
                <a:solidFill>
                  <a:schemeClr val="accent6">
                    <a:lumMod val="60000"/>
                    <a:lumOff val="40000"/>
                  </a:schemeClr>
                </a:solidFill>
              </a:rPr>
              <a:t>Course Introduction</a:t>
            </a:r>
            <a:r>
              <a:rPr lang="en-US" dirty="0" smtClean="0">
                <a:solidFill>
                  <a:schemeClr val="accent6">
                    <a:lumMod val="60000"/>
                    <a:lumOff val="40000"/>
                  </a:schemeClr>
                </a:solidFill>
              </a:rPr>
              <a:t/>
            </a:r>
            <a:br>
              <a:rPr lang="en-US" dirty="0" smtClean="0">
                <a:solidFill>
                  <a:schemeClr val="accent6">
                    <a:lumMod val="60000"/>
                    <a:lumOff val="40000"/>
                  </a:schemeClr>
                </a:solidFill>
              </a:rPr>
            </a:br>
            <a:r>
              <a:rPr lang="en-US" dirty="0">
                <a:solidFill>
                  <a:schemeClr val="accent6">
                    <a:lumMod val="60000"/>
                    <a:lumOff val="40000"/>
                  </a:schemeClr>
                </a:solidFill>
              </a:rPr>
              <a:t>Today’s Lesson:</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	</a:t>
            </a:r>
            <a:r>
              <a:rPr lang="en-US" sz="4400" dirty="0" smtClean="0">
                <a:solidFill>
                  <a:schemeClr val="accent3"/>
                </a:solidFill>
              </a:rPr>
              <a:t>The Irony of the Mind</a:t>
            </a: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Discussion</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dirty="0" smtClean="0">
                <a:solidFill>
                  <a:schemeClr val="accent6">
                    <a:lumMod val="60000"/>
                    <a:lumOff val="40000"/>
                  </a:schemeClr>
                </a:solidFill>
              </a:rPr>
              <a:t>Homework</a:t>
            </a:r>
            <a:endParaRPr lang="en-US" dirty="0">
              <a:solidFill>
                <a:schemeClr val="accent6">
                  <a:lumMod val="60000"/>
                  <a:lumOff val="40000"/>
                </a:schemeClr>
              </a:solidFill>
            </a:endParaRPr>
          </a:p>
        </p:txBody>
      </p:sp>
      <p:sp>
        <p:nvSpPr>
          <p:cNvPr id="3" name="Rectangle 2"/>
          <p:cNvSpPr/>
          <p:nvPr/>
        </p:nvSpPr>
        <p:spPr bwMode="auto">
          <a:xfrm>
            <a:off x="11401425" y="6772275"/>
            <a:ext cx="3228975" cy="12573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59721897"/>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sz="quarter" idx="10"/>
          </p:nvPr>
        </p:nvSpPr>
        <p:spPr/>
        <p:txBody>
          <a:bodyPr/>
          <a:lstStyle/>
          <a:p>
            <a:endParaRPr lang="en-US"/>
          </a:p>
        </p:txBody>
      </p:sp>
      <p:pic>
        <p:nvPicPr>
          <p:cNvPr id="4" name="Picture 2" descr="http://www.psych2go.net/wp-content/uploads/2015/01/ah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3660" y="919851"/>
            <a:ext cx="5715000" cy="415290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1380650" y="5680430"/>
            <a:ext cx="11836008" cy="1079598"/>
          </a:xfrm>
          <a:prstGeom prst="rect">
            <a:avLst/>
          </a:prstGeom>
        </p:spPr>
        <p:txBody>
          <a:bodyPr vert="horz" wrap="square" lIns="146304" tIns="91440" rIns="146304" bIns="91440" rtlCol="0" anchor="t">
            <a:noAutofit/>
          </a:bodyPr>
          <a:lstStyle>
            <a:lvl1pPr algn="ctr" defTabSz="1097278" rtl="0" eaLnBrk="1" latinLnBrk="0" hangingPunct="1">
              <a:lnSpc>
                <a:spcPct val="90000"/>
              </a:lnSpc>
              <a:spcBef>
                <a:spcPct val="0"/>
              </a:spcBef>
              <a:buNone/>
              <a:defRPr lang="en-US" sz="6600" b="0" kern="1200" cap="none" spc="-120" baseline="0">
                <a:ln w="3175">
                  <a:noFill/>
                </a:ln>
                <a:gradFill>
                  <a:gsLst>
                    <a:gs pos="1250">
                      <a:srgbClr val="FFFFFF"/>
                    </a:gs>
                    <a:gs pos="100000">
                      <a:srgbClr val="FFFFFF"/>
                    </a:gs>
                  </a:gsLst>
                  <a:lin ang="5400000" scaled="0"/>
                </a:gradFill>
                <a:effectLst/>
                <a:latin typeface="+mj-lt"/>
                <a:ea typeface="+mn-ea"/>
                <a:cs typeface="Arial" panose="020B0604020202020204" pitchFamily="34" charset="0"/>
              </a:defRPr>
            </a:lvl1pPr>
          </a:lstStyle>
          <a:p>
            <a:r>
              <a:rPr lang="en-US" sz="11500" smtClean="0">
                <a:solidFill>
                  <a:schemeClr val="bg1"/>
                </a:solidFill>
              </a:rPr>
              <a:t>HEURISTICS</a:t>
            </a:r>
            <a:endParaRPr lang="en-US" sz="11500" dirty="0">
              <a:solidFill>
                <a:schemeClr val="bg1"/>
              </a:solidFill>
            </a:endParaRPr>
          </a:p>
        </p:txBody>
      </p:sp>
    </p:spTree>
    <p:extLst>
      <p:ext uri="{BB962C8B-B14F-4D97-AF65-F5344CB8AC3E}">
        <p14:creationId xmlns:p14="http://schemas.microsoft.com/office/powerpoint/2010/main" val="355046560"/>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3849A"/>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898538" y="1361937"/>
            <a:ext cx="10446958" cy="4758751"/>
          </a:xfrm>
          <a:prstGeom prst="rect">
            <a:avLst/>
          </a:prstGeom>
        </p:spPr>
      </p:pic>
    </p:spTree>
    <p:extLst>
      <p:ext uri="{BB962C8B-B14F-4D97-AF65-F5344CB8AC3E}">
        <p14:creationId xmlns:p14="http://schemas.microsoft.com/office/powerpoint/2010/main" val="2632725803"/>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2229924" y="899039"/>
            <a:ext cx="9850460" cy="6571664"/>
          </a:xfrm>
          <a:prstGeom prst="rect">
            <a:avLst/>
          </a:prstGeom>
        </p:spPr>
      </p:pic>
    </p:spTree>
    <p:extLst>
      <p:ext uri="{BB962C8B-B14F-4D97-AF65-F5344CB8AC3E}">
        <p14:creationId xmlns:p14="http://schemas.microsoft.com/office/powerpoint/2010/main" val="3164989838"/>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4508047" y="986518"/>
            <a:ext cx="5353050" cy="2990850"/>
          </a:xfrm>
          <a:prstGeom prst="rect">
            <a:avLst/>
          </a:prstGeom>
        </p:spPr>
      </p:pic>
      <p:pic>
        <p:nvPicPr>
          <p:cNvPr id="5" name="Picture 4"/>
          <p:cNvPicPr>
            <a:picLocks noChangeAspect="1"/>
          </p:cNvPicPr>
          <p:nvPr/>
        </p:nvPicPr>
        <p:blipFill>
          <a:blip r:embed="rId4"/>
          <a:stretch>
            <a:fillRect/>
          </a:stretch>
        </p:blipFill>
        <p:spPr>
          <a:xfrm>
            <a:off x="4475389" y="4317547"/>
            <a:ext cx="5353050" cy="2990850"/>
          </a:xfrm>
          <a:prstGeom prst="rect">
            <a:avLst/>
          </a:prstGeom>
        </p:spPr>
      </p:pic>
    </p:spTree>
    <p:extLst>
      <p:ext uri="{BB962C8B-B14F-4D97-AF65-F5344CB8AC3E}">
        <p14:creationId xmlns:p14="http://schemas.microsoft.com/office/powerpoint/2010/main" val="204607123"/>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2898321" y="1235528"/>
            <a:ext cx="8629650" cy="5753100"/>
          </a:xfrm>
          <a:prstGeom prst="rect">
            <a:avLst/>
          </a:prstGeom>
        </p:spPr>
      </p:pic>
    </p:spTree>
    <p:extLst>
      <p:ext uri="{BB962C8B-B14F-4D97-AF65-F5344CB8AC3E}">
        <p14:creationId xmlns:p14="http://schemas.microsoft.com/office/powerpoint/2010/main" val="2606081689"/>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2888796" y="972230"/>
            <a:ext cx="8247289" cy="6192183"/>
          </a:xfrm>
          <a:prstGeom prst="rect">
            <a:avLst/>
          </a:prstGeom>
        </p:spPr>
      </p:pic>
    </p:spTree>
    <p:extLst>
      <p:ext uri="{BB962C8B-B14F-4D97-AF65-F5344CB8AC3E}">
        <p14:creationId xmlns:p14="http://schemas.microsoft.com/office/powerpoint/2010/main" val="3787344252"/>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5" name="Picture 4"/>
          <p:cNvPicPr>
            <a:picLocks noChangeAspect="1"/>
          </p:cNvPicPr>
          <p:nvPr/>
        </p:nvPicPr>
        <p:blipFill>
          <a:blip r:embed="rId2"/>
          <a:stretch>
            <a:fillRect/>
          </a:stretch>
        </p:blipFill>
        <p:spPr>
          <a:xfrm>
            <a:off x="-1754486" y="2452409"/>
            <a:ext cx="18139372" cy="3324781"/>
          </a:xfrm>
          <a:prstGeom prst="rect">
            <a:avLst/>
          </a:prstGeom>
        </p:spPr>
      </p:pic>
    </p:spTree>
    <p:extLst>
      <p:ext uri="{BB962C8B-B14F-4D97-AF65-F5344CB8AC3E}">
        <p14:creationId xmlns:p14="http://schemas.microsoft.com/office/powerpoint/2010/main" val="19036413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Story.</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46996107"/>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2348593" y="910998"/>
            <a:ext cx="9179378" cy="6123956"/>
          </a:xfrm>
          <a:prstGeom prst="rect">
            <a:avLst/>
          </a:prstGeom>
        </p:spPr>
      </p:pic>
    </p:spTree>
    <p:extLst>
      <p:ext uri="{BB962C8B-B14F-4D97-AF65-F5344CB8AC3E}">
        <p14:creationId xmlns:p14="http://schemas.microsoft.com/office/powerpoint/2010/main" val="2299558737"/>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5" name="Picture 4"/>
          <p:cNvPicPr>
            <a:picLocks noChangeAspect="1"/>
          </p:cNvPicPr>
          <p:nvPr/>
        </p:nvPicPr>
        <p:blipFill>
          <a:blip r:embed="rId3"/>
          <a:stretch>
            <a:fillRect/>
          </a:stretch>
        </p:blipFill>
        <p:spPr>
          <a:xfrm>
            <a:off x="4715200" y="1105276"/>
            <a:ext cx="5200000" cy="6019048"/>
          </a:xfrm>
          <a:prstGeom prst="rect">
            <a:avLst/>
          </a:prstGeom>
        </p:spPr>
      </p:pic>
    </p:spTree>
    <p:extLst>
      <p:ext uri="{BB962C8B-B14F-4D97-AF65-F5344CB8AC3E}">
        <p14:creationId xmlns:p14="http://schemas.microsoft.com/office/powerpoint/2010/main" val="3044303910"/>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a:blip r:embed="rId3"/>
          <a:stretch>
            <a:fillRect/>
          </a:stretch>
        </p:blipFill>
        <p:spPr>
          <a:xfrm>
            <a:off x="5276850" y="457200"/>
            <a:ext cx="3946809" cy="7390719"/>
          </a:xfrm>
          <a:prstGeom prst="rect">
            <a:avLst/>
          </a:prstGeom>
        </p:spPr>
      </p:pic>
    </p:spTree>
    <p:extLst>
      <p:ext uri="{BB962C8B-B14F-4D97-AF65-F5344CB8AC3E}">
        <p14:creationId xmlns:p14="http://schemas.microsoft.com/office/powerpoint/2010/main" val="1619960594"/>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sz="quarter" idx="10"/>
          </p:nvPr>
        </p:nvSpPr>
        <p:spPr/>
        <p:txBody>
          <a:bodyPr/>
          <a:lstStyle/>
          <a:p>
            <a:endParaRPr lang="en-US"/>
          </a:p>
        </p:txBody>
      </p:sp>
      <p:pic>
        <p:nvPicPr>
          <p:cNvPr id="4" name="Picture 3"/>
          <p:cNvPicPr>
            <a:picLocks noChangeAspect="1"/>
          </p:cNvPicPr>
          <p:nvPr/>
        </p:nvPicPr>
        <p:blipFill rotWithShape="1">
          <a:blip r:embed="rId3"/>
          <a:srcRect l="36627" t="13795" r="38638" b="58141"/>
          <a:stretch/>
        </p:blipFill>
        <p:spPr>
          <a:xfrm>
            <a:off x="5192486" y="1763486"/>
            <a:ext cx="4016828" cy="4557555"/>
          </a:xfrm>
          <a:prstGeom prst="rect">
            <a:avLst/>
          </a:prstGeom>
        </p:spPr>
      </p:pic>
    </p:spTree>
    <p:extLst>
      <p:ext uri="{BB962C8B-B14F-4D97-AF65-F5344CB8AC3E}">
        <p14:creationId xmlns:p14="http://schemas.microsoft.com/office/powerpoint/2010/main" val="668349822"/>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7376" y="2972445"/>
            <a:ext cx="11836008" cy="1079598"/>
          </a:xfrm>
        </p:spPr>
        <p:txBody>
          <a:bodyPr/>
          <a:lstStyle/>
          <a:p>
            <a:r>
              <a:rPr lang="en-US" dirty="0" smtClean="0"/>
              <a:t>100,000,000,000,000,000</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216452657"/>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2050" name="Picture 2" descr="http://th07.deviantart.net/fs70/PRE/f/2012/004/4/4/with_great_power_comes_great_responsibility_by_itomibhaa-d4lajv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8586" y="852352"/>
            <a:ext cx="4526469" cy="6398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241400"/>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descr="Pettiross-PPT-DRAFT-v1-0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7841" y="0"/>
            <a:ext cx="11099309" cy="8392160"/>
          </a:xfrm>
          <a:prstGeom prst="rect">
            <a:avLst/>
          </a:prstGeom>
        </p:spPr>
      </p:pic>
    </p:spTree>
    <p:extLst>
      <p:ext uri="{BB962C8B-B14F-4D97-AF65-F5344CB8AC3E}">
        <p14:creationId xmlns:p14="http://schemas.microsoft.com/office/powerpoint/2010/main" val="321552041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Oval 1"/>
          <p:cNvSpPr/>
          <p:nvPr/>
        </p:nvSpPr>
        <p:spPr>
          <a:xfrm>
            <a:off x="3263449" y="2854174"/>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3" name="Oval 2"/>
          <p:cNvSpPr/>
          <p:nvPr/>
        </p:nvSpPr>
        <p:spPr>
          <a:xfrm>
            <a:off x="4979270" y="2854174"/>
            <a:ext cx="1240220" cy="1240220"/>
          </a:xfrm>
          <a:prstGeom prst="ellipse">
            <a:avLst/>
          </a:prstGeom>
          <a:solidFill>
            <a:srgbClr val="EF6B1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4" name="Oval 3"/>
          <p:cNvSpPr/>
          <p:nvPr/>
        </p:nvSpPr>
        <p:spPr>
          <a:xfrm>
            <a:off x="6695091" y="2854174"/>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5" name="Oval 4"/>
          <p:cNvSpPr/>
          <p:nvPr/>
        </p:nvSpPr>
        <p:spPr>
          <a:xfrm>
            <a:off x="8410912" y="2854174"/>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6" name="Oval 5"/>
          <p:cNvSpPr/>
          <p:nvPr/>
        </p:nvSpPr>
        <p:spPr>
          <a:xfrm>
            <a:off x="10126734" y="2854174"/>
            <a:ext cx="1240220" cy="1240220"/>
          </a:xfrm>
          <a:prstGeom prst="ellipse">
            <a:avLst/>
          </a:prstGeom>
          <a:solidFill>
            <a:srgbClr val="EF6B1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0" name="Oval 9"/>
          <p:cNvSpPr/>
          <p:nvPr/>
        </p:nvSpPr>
        <p:spPr>
          <a:xfrm>
            <a:off x="4134361" y="4446342"/>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1" name="Oval 10"/>
          <p:cNvSpPr/>
          <p:nvPr/>
        </p:nvSpPr>
        <p:spPr>
          <a:xfrm>
            <a:off x="5850182" y="4446342"/>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2" name="Oval 11"/>
          <p:cNvSpPr/>
          <p:nvPr/>
        </p:nvSpPr>
        <p:spPr>
          <a:xfrm>
            <a:off x="7566003" y="4446342"/>
            <a:ext cx="1240220" cy="1240220"/>
          </a:xfrm>
          <a:prstGeom prst="ellipse">
            <a:avLst/>
          </a:prstGeom>
          <a:solidFill>
            <a:srgbClr val="EF6B1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3" name="Oval 12"/>
          <p:cNvSpPr/>
          <p:nvPr/>
        </p:nvSpPr>
        <p:spPr>
          <a:xfrm>
            <a:off x="9281824" y="4446342"/>
            <a:ext cx="1240220" cy="1240220"/>
          </a:xfrm>
          <a:prstGeom prst="ellipse">
            <a:avLst/>
          </a:prstGeom>
          <a:solidFill>
            <a:srgbClr val="E65A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Tree>
    <p:extLst>
      <p:ext uri="{BB962C8B-B14F-4D97-AF65-F5344CB8AC3E}">
        <p14:creationId xmlns:p14="http://schemas.microsoft.com/office/powerpoint/2010/main" val="1507253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28800" y="76200"/>
            <a:ext cx="10972800" cy="8049967"/>
          </a:xfrm>
          <a:prstGeom prst="rect">
            <a:avLst/>
          </a:prstGeom>
        </p:spPr>
      </p:pic>
    </p:spTree>
    <p:extLst>
      <p:ext uri="{BB962C8B-B14F-4D97-AF65-F5344CB8AC3E}">
        <p14:creationId xmlns:p14="http://schemas.microsoft.com/office/powerpoint/2010/main" val="291211637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28800" y="76200"/>
            <a:ext cx="10972800" cy="8049967"/>
          </a:xfrm>
          <a:prstGeom prst="rect">
            <a:avLst/>
          </a:prstGeom>
        </p:spPr>
      </p:pic>
    </p:spTree>
    <p:extLst>
      <p:ext uri="{BB962C8B-B14F-4D97-AF65-F5344CB8AC3E}">
        <p14:creationId xmlns:p14="http://schemas.microsoft.com/office/powerpoint/2010/main" val="35361504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8588" y="1350914"/>
            <a:ext cx="11836008" cy="1079598"/>
          </a:xfrm>
          <a:prstGeom prst="rect">
            <a:avLst/>
          </a:prstGeom>
        </p:spPr>
        <p:txBody>
          <a:bodyPr/>
          <a:lstStyle/>
          <a:p>
            <a:pPr algn="l"/>
            <a:r>
              <a:rPr lang="en-US" dirty="0">
                <a:solidFill>
                  <a:schemeClr val="accent6">
                    <a:lumMod val="60000"/>
                    <a:lumOff val="40000"/>
                  </a:schemeClr>
                </a:solidFill>
              </a:rPr>
              <a:t>My Story</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3"/>
                </a:solidFill>
              </a:rPr>
              <a:t>Course Introduction</a:t>
            </a:r>
            <a:r>
              <a:rPr lang="en-US" dirty="0" smtClean="0">
                <a:solidFill>
                  <a:schemeClr val="accent6">
                    <a:lumMod val="60000"/>
                    <a:lumOff val="40000"/>
                  </a:schemeClr>
                </a:solidFill>
              </a:rPr>
              <a:t/>
            </a:r>
            <a:br>
              <a:rPr lang="en-US" dirty="0" smtClean="0">
                <a:solidFill>
                  <a:schemeClr val="accent6">
                    <a:lumMod val="60000"/>
                    <a:lumOff val="40000"/>
                  </a:schemeClr>
                </a:solidFill>
              </a:rPr>
            </a:br>
            <a:r>
              <a:rPr lang="en-US" dirty="0" smtClean="0">
                <a:solidFill>
                  <a:schemeClr val="accent6">
                    <a:lumMod val="60000"/>
                    <a:lumOff val="40000"/>
                  </a:schemeClr>
                </a:solidFill>
              </a:rPr>
              <a:t>Today’s Lesson:</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	</a:t>
            </a:r>
            <a:r>
              <a:rPr lang="en-US" sz="4400" dirty="0" smtClean="0">
                <a:solidFill>
                  <a:schemeClr val="accent6">
                    <a:lumMod val="60000"/>
                    <a:lumOff val="40000"/>
                  </a:schemeClr>
                </a:solidFill>
              </a:rPr>
              <a:t>The Irony of the Mind</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Discussion</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dirty="0" smtClean="0">
                <a:solidFill>
                  <a:schemeClr val="accent6">
                    <a:lumMod val="60000"/>
                    <a:lumOff val="40000"/>
                  </a:schemeClr>
                </a:solidFill>
              </a:rPr>
              <a:t>Homework</a:t>
            </a:r>
            <a:endParaRPr lang="en-US" dirty="0">
              <a:solidFill>
                <a:schemeClr val="accent6">
                  <a:lumMod val="60000"/>
                  <a:lumOff val="40000"/>
                </a:schemeClr>
              </a:solidFill>
            </a:endParaRPr>
          </a:p>
        </p:txBody>
      </p:sp>
      <p:sp>
        <p:nvSpPr>
          <p:cNvPr id="3" name="Rectangle 2"/>
          <p:cNvSpPr/>
          <p:nvPr/>
        </p:nvSpPr>
        <p:spPr bwMode="auto">
          <a:xfrm>
            <a:off x="11401425" y="6772275"/>
            <a:ext cx="3228975" cy="12573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40017015"/>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828800" y="-31425"/>
            <a:ext cx="10972800" cy="7182798"/>
          </a:xfrm>
          <a:prstGeom prst="rect">
            <a:avLst/>
          </a:prstGeom>
        </p:spPr>
      </p:pic>
      <p:sp>
        <p:nvSpPr>
          <p:cNvPr id="4" name="Oval 3"/>
          <p:cNvSpPr/>
          <p:nvPr/>
        </p:nvSpPr>
        <p:spPr>
          <a:xfrm>
            <a:off x="5416231" y="2290305"/>
            <a:ext cx="730680" cy="711727"/>
          </a:xfrm>
          <a:prstGeom prst="ellipse">
            <a:avLst/>
          </a:prstGeom>
          <a:noFill/>
          <a:ln w="57150" cmpd="sng">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Tree>
    <p:extLst>
      <p:ext uri="{BB962C8B-B14F-4D97-AF65-F5344CB8AC3E}">
        <p14:creationId xmlns:p14="http://schemas.microsoft.com/office/powerpoint/2010/main" val="509729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4"/>
                                        </p:tgtEl>
                                      </p:cBhvr>
                                    </p:animEffect>
                                    <p:set>
                                      <p:cBhvr>
                                        <p:cTn id="12" dur="1" fill="hold">
                                          <p:stCondLst>
                                            <p:cond delay="2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828800" y="-34640"/>
            <a:ext cx="10972800" cy="7182798"/>
          </a:xfrm>
          <a:prstGeom prst="rect">
            <a:avLst/>
          </a:prstGeom>
        </p:spPr>
      </p:pic>
    </p:spTree>
    <p:extLst>
      <p:ext uri="{BB962C8B-B14F-4D97-AF65-F5344CB8AC3E}">
        <p14:creationId xmlns:p14="http://schemas.microsoft.com/office/powerpoint/2010/main" val="117079389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828800" y="-34640"/>
            <a:ext cx="10972800" cy="7182798"/>
          </a:xfrm>
          <a:prstGeom prst="rect">
            <a:avLst/>
          </a:prstGeom>
        </p:spPr>
      </p:pic>
    </p:spTree>
    <p:extLst>
      <p:ext uri="{BB962C8B-B14F-4D97-AF65-F5344CB8AC3E}">
        <p14:creationId xmlns:p14="http://schemas.microsoft.com/office/powerpoint/2010/main" val="9733055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34640"/>
            <a:ext cx="10972800" cy="8390965"/>
          </a:xfrm>
          <a:prstGeom prst="rect">
            <a:avLst/>
          </a:prstGeom>
        </p:spPr>
      </p:pic>
    </p:spTree>
    <p:extLst>
      <p:ext uri="{BB962C8B-B14F-4D97-AF65-F5344CB8AC3E}">
        <p14:creationId xmlns:p14="http://schemas.microsoft.com/office/powerpoint/2010/main" val="229941586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0"/>
            <a:ext cx="10972800" cy="8225035"/>
          </a:xfrm>
          <a:prstGeom prst="rect">
            <a:avLst/>
          </a:prstGeom>
        </p:spPr>
      </p:pic>
    </p:spTree>
    <p:extLst>
      <p:ext uri="{BB962C8B-B14F-4D97-AF65-F5344CB8AC3E}">
        <p14:creationId xmlns:p14="http://schemas.microsoft.com/office/powerpoint/2010/main" val="119989161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0"/>
            <a:ext cx="10972800" cy="8225035"/>
          </a:xfrm>
          <a:prstGeom prst="rect">
            <a:avLst/>
          </a:prstGeom>
        </p:spPr>
      </p:pic>
    </p:spTree>
    <p:extLst>
      <p:ext uri="{BB962C8B-B14F-4D97-AF65-F5344CB8AC3E}">
        <p14:creationId xmlns:p14="http://schemas.microsoft.com/office/powerpoint/2010/main" val="425012492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descr="Pettiross-PPT-DRAFT-v1-07.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8480" y="0"/>
            <a:ext cx="11099309" cy="8392160"/>
          </a:xfrm>
          <a:prstGeom prst="rect">
            <a:avLst/>
          </a:prstGeom>
        </p:spPr>
      </p:pic>
    </p:spTree>
    <p:extLst>
      <p:ext uri="{BB962C8B-B14F-4D97-AF65-F5344CB8AC3E}">
        <p14:creationId xmlns:p14="http://schemas.microsoft.com/office/powerpoint/2010/main" val="267565846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grpSp>
        <p:nvGrpSpPr>
          <p:cNvPr id="7" name="Group 6"/>
          <p:cNvGrpSpPr/>
          <p:nvPr/>
        </p:nvGrpSpPr>
        <p:grpSpPr>
          <a:xfrm>
            <a:off x="5274599" y="960598"/>
            <a:ext cx="4081204" cy="4972007"/>
            <a:chOff x="2871499" y="1357331"/>
            <a:chExt cx="3401003" cy="4143339"/>
          </a:xfrm>
        </p:grpSpPr>
        <p:grpSp>
          <p:nvGrpSpPr>
            <p:cNvPr id="19" name="Group 18"/>
            <p:cNvGrpSpPr/>
            <p:nvPr/>
          </p:nvGrpSpPr>
          <p:grpSpPr>
            <a:xfrm>
              <a:off x="3767415" y="2810050"/>
              <a:ext cx="1609206" cy="443644"/>
              <a:chOff x="3767415" y="2818748"/>
              <a:chExt cx="1609206" cy="443644"/>
            </a:xfrm>
          </p:grpSpPr>
          <p:sp>
            <p:nvSpPr>
              <p:cNvPr id="4" name="Oval 3"/>
              <p:cNvSpPr/>
              <p:nvPr/>
            </p:nvSpPr>
            <p:spPr>
              <a:xfrm>
                <a:off x="3767415" y="2818748"/>
                <a:ext cx="443644" cy="443644"/>
              </a:xfrm>
              <a:prstGeom prst="ellips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5" name="Oval 4"/>
              <p:cNvSpPr/>
              <p:nvPr/>
            </p:nvSpPr>
            <p:spPr>
              <a:xfrm>
                <a:off x="4932977" y="2818748"/>
                <a:ext cx="443644" cy="443644"/>
              </a:xfrm>
              <a:prstGeom prst="ellips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cxnSp>
            <p:nvCxnSpPr>
              <p:cNvPr id="6" name="Straight Connector 5"/>
              <p:cNvCxnSpPr>
                <a:stCxn id="4" idx="6"/>
                <a:endCxn id="5" idx="2"/>
              </p:cNvCxnSpPr>
              <p:nvPr/>
            </p:nvCxnSpPr>
            <p:spPr>
              <a:xfrm>
                <a:off x="4211059" y="3040570"/>
                <a:ext cx="721918" cy="0"/>
              </a:xfrm>
              <a:prstGeom prst="lin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cxnSp>
        </p:grpSp>
        <p:grpSp>
          <p:nvGrpSpPr>
            <p:cNvPr id="18" name="Group 17"/>
            <p:cNvGrpSpPr/>
            <p:nvPr/>
          </p:nvGrpSpPr>
          <p:grpSpPr>
            <a:xfrm>
              <a:off x="3573392" y="4834284"/>
              <a:ext cx="1971173" cy="666386"/>
              <a:chOff x="3529902" y="4834284"/>
              <a:chExt cx="1971173" cy="666386"/>
            </a:xfrm>
          </p:grpSpPr>
          <p:sp>
            <p:nvSpPr>
              <p:cNvPr id="12" name="Extract 11"/>
              <p:cNvSpPr/>
              <p:nvPr/>
            </p:nvSpPr>
            <p:spPr>
              <a:xfrm rot="16200000">
                <a:off x="4682443" y="4682038"/>
                <a:ext cx="666386" cy="970878"/>
              </a:xfrm>
              <a:custGeom>
                <a:avLst/>
                <a:gdLst>
                  <a:gd name="connsiteX0" fmla="*/ 0 w 10000"/>
                  <a:gd name="connsiteY0" fmla="*/ 10000 h 10000"/>
                  <a:gd name="connsiteX1" fmla="*/ 5000 w 10000"/>
                  <a:gd name="connsiteY1" fmla="*/ 0 h 10000"/>
                  <a:gd name="connsiteX2" fmla="*/ 10000 w 10000"/>
                  <a:gd name="connsiteY2" fmla="*/ 10000 h 10000"/>
                  <a:gd name="connsiteX3" fmla="*/ 0 w 10000"/>
                  <a:gd name="connsiteY3" fmla="*/ 10000 h 10000"/>
                  <a:gd name="connsiteX0" fmla="*/ 0 w 7780"/>
                  <a:gd name="connsiteY0" fmla="*/ 10000 h 11691"/>
                  <a:gd name="connsiteX1" fmla="*/ 5000 w 7780"/>
                  <a:gd name="connsiteY1" fmla="*/ 0 h 11691"/>
                  <a:gd name="connsiteX2" fmla="*/ 7780 w 7780"/>
                  <a:gd name="connsiteY2" fmla="*/ 11691 h 11691"/>
                  <a:gd name="connsiteX3" fmla="*/ 0 w 7780"/>
                  <a:gd name="connsiteY3" fmla="*/ 10000 h 11691"/>
                  <a:gd name="connsiteX0" fmla="*/ 0 w 10408"/>
                  <a:gd name="connsiteY0" fmla="*/ 10091 h 10091"/>
                  <a:gd name="connsiteX1" fmla="*/ 6835 w 10408"/>
                  <a:gd name="connsiteY1" fmla="*/ 0 h 10091"/>
                  <a:gd name="connsiteX2" fmla="*/ 10408 w 10408"/>
                  <a:gd name="connsiteY2" fmla="*/ 10000 h 10091"/>
                  <a:gd name="connsiteX3" fmla="*/ 0 w 10408"/>
                  <a:gd name="connsiteY3" fmla="*/ 10091 h 10091"/>
                </a:gdLst>
                <a:ahLst/>
                <a:cxnLst>
                  <a:cxn ang="0">
                    <a:pos x="connsiteX0" y="connsiteY0"/>
                  </a:cxn>
                  <a:cxn ang="0">
                    <a:pos x="connsiteX1" y="connsiteY1"/>
                  </a:cxn>
                  <a:cxn ang="0">
                    <a:pos x="connsiteX2" y="connsiteY2"/>
                  </a:cxn>
                  <a:cxn ang="0">
                    <a:pos x="connsiteX3" y="connsiteY3"/>
                  </a:cxn>
                </a:cxnLst>
                <a:rect l="l" t="t" r="r" b="b"/>
                <a:pathLst>
                  <a:path w="10408" h="10091">
                    <a:moveTo>
                      <a:pt x="0" y="10091"/>
                    </a:moveTo>
                    <a:lnTo>
                      <a:pt x="6835" y="0"/>
                    </a:lnTo>
                    <a:lnTo>
                      <a:pt x="10408" y="10000"/>
                    </a:lnTo>
                    <a:lnTo>
                      <a:pt x="0" y="10091"/>
                    </a:lnTo>
                    <a:close/>
                  </a:path>
                </a:pathLst>
              </a:custGeom>
              <a:solidFill>
                <a:schemeClr val="bg1">
                  <a:lumMod val="10000"/>
                </a:schemeClr>
              </a:solidFill>
              <a:ln w="76200" cap="rnd"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a:lstStyle/>
              <a:p>
                <a:endParaRPr lang="en-US" sz="2542"/>
              </a:p>
            </p:txBody>
          </p:sp>
          <p:sp>
            <p:nvSpPr>
              <p:cNvPr id="13" name="Extract 11"/>
              <p:cNvSpPr/>
              <p:nvPr/>
            </p:nvSpPr>
            <p:spPr>
              <a:xfrm rot="5400000" flipH="1">
                <a:off x="3682148" y="4682038"/>
                <a:ext cx="666386" cy="970878"/>
              </a:xfrm>
              <a:custGeom>
                <a:avLst/>
                <a:gdLst>
                  <a:gd name="connsiteX0" fmla="*/ 0 w 10000"/>
                  <a:gd name="connsiteY0" fmla="*/ 10000 h 10000"/>
                  <a:gd name="connsiteX1" fmla="*/ 5000 w 10000"/>
                  <a:gd name="connsiteY1" fmla="*/ 0 h 10000"/>
                  <a:gd name="connsiteX2" fmla="*/ 10000 w 10000"/>
                  <a:gd name="connsiteY2" fmla="*/ 10000 h 10000"/>
                  <a:gd name="connsiteX3" fmla="*/ 0 w 10000"/>
                  <a:gd name="connsiteY3" fmla="*/ 10000 h 10000"/>
                  <a:gd name="connsiteX0" fmla="*/ 0 w 7780"/>
                  <a:gd name="connsiteY0" fmla="*/ 10000 h 11691"/>
                  <a:gd name="connsiteX1" fmla="*/ 5000 w 7780"/>
                  <a:gd name="connsiteY1" fmla="*/ 0 h 11691"/>
                  <a:gd name="connsiteX2" fmla="*/ 7780 w 7780"/>
                  <a:gd name="connsiteY2" fmla="*/ 11691 h 11691"/>
                  <a:gd name="connsiteX3" fmla="*/ 0 w 7780"/>
                  <a:gd name="connsiteY3" fmla="*/ 10000 h 11691"/>
                  <a:gd name="connsiteX0" fmla="*/ 0 w 10408"/>
                  <a:gd name="connsiteY0" fmla="*/ 10091 h 10091"/>
                  <a:gd name="connsiteX1" fmla="*/ 6835 w 10408"/>
                  <a:gd name="connsiteY1" fmla="*/ 0 h 10091"/>
                  <a:gd name="connsiteX2" fmla="*/ 10408 w 10408"/>
                  <a:gd name="connsiteY2" fmla="*/ 10000 h 10091"/>
                  <a:gd name="connsiteX3" fmla="*/ 0 w 10408"/>
                  <a:gd name="connsiteY3" fmla="*/ 10091 h 10091"/>
                </a:gdLst>
                <a:ahLst/>
                <a:cxnLst>
                  <a:cxn ang="0">
                    <a:pos x="connsiteX0" y="connsiteY0"/>
                  </a:cxn>
                  <a:cxn ang="0">
                    <a:pos x="connsiteX1" y="connsiteY1"/>
                  </a:cxn>
                  <a:cxn ang="0">
                    <a:pos x="connsiteX2" y="connsiteY2"/>
                  </a:cxn>
                  <a:cxn ang="0">
                    <a:pos x="connsiteX3" y="connsiteY3"/>
                  </a:cxn>
                </a:cxnLst>
                <a:rect l="l" t="t" r="r" b="b"/>
                <a:pathLst>
                  <a:path w="10408" h="10091">
                    <a:moveTo>
                      <a:pt x="0" y="10091"/>
                    </a:moveTo>
                    <a:lnTo>
                      <a:pt x="6835" y="0"/>
                    </a:lnTo>
                    <a:lnTo>
                      <a:pt x="10408" y="10000"/>
                    </a:lnTo>
                    <a:lnTo>
                      <a:pt x="0" y="10091"/>
                    </a:lnTo>
                    <a:close/>
                  </a:path>
                </a:pathLst>
              </a:custGeom>
              <a:solidFill>
                <a:schemeClr val="bg1">
                  <a:lumMod val="10000"/>
                </a:schemeClr>
              </a:solidFill>
              <a:ln w="76200" cap="rnd"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a:lstStyle/>
              <a:p>
                <a:endParaRPr lang="en-US" sz="2542"/>
              </a:p>
            </p:txBody>
          </p:sp>
        </p:grpSp>
        <p:sp>
          <p:nvSpPr>
            <p:cNvPr id="14" name="Oval 13"/>
            <p:cNvSpPr/>
            <p:nvPr/>
          </p:nvSpPr>
          <p:spPr>
            <a:xfrm>
              <a:off x="4637243" y="1357333"/>
              <a:ext cx="1531390" cy="1322233"/>
            </a:xfrm>
            <a:custGeom>
              <a:avLst/>
              <a:gdLst/>
              <a:ahLst/>
              <a:cxnLst/>
              <a:rect l="l" t="t" r="r" b="b"/>
              <a:pathLst>
                <a:path w="1784147" h="1365460">
                  <a:moveTo>
                    <a:pt x="117932" y="0"/>
                  </a:moveTo>
                  <a:cubicBezTo>
                    <a:pt x="939698" y="0"/>
                    <a:pt x="1625320" y="582902"/>
                    <a:pt x="1783886" y="1357792"/>
                  </a:cubicBezTo>
                  <a:lnTo>
                    <a:pt x="1784147" y="1359505"/>
                  </a:lnTo>
                  <a:lnTo>
                    <a:pt x="1666215" y="1365460"/>
                  </a:lnTo>
                  <a:cubicBezTo>
                    <a:pt x="844449" y="1365460"/>
                    <a:pt x="158827" y="782558"/>
                    <a:pt x="261" y="7669"/>
                  </a:cubicBezTo>
                  <a:lnTo>
                    <a:pt x="0" y="5955"/>
                  </a:lnTo>
                  <a:close/>
                </a:path>
              </a:pathLst>
            </a:custGeom>
            <a:noFill/>
            <a:ln w="2540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6" name="Oval 13"/>
            <p:cNvSpPr/>
            <p:nvPr/>
          </p:nvSpPr>
          <p:spPr>
            <a:xfrm flipH="1">
              <a:off x="2967176" y="1357333"/>
              <a:ext cx="1531390" cy="1322233"/>
            </a:xfrm>
            <a:custGeom>
              <a:avLst/>
              <a:gdLst/>
              <a:ahLst/>
              <a:cxnLst/>
              <a:rect l="l" t="t" r="r" b="b"/>
              <a:pathLst>
                <a:path w="1784147" h="1365460">
                  <a:moveTo>
                    <a:pt x="117932" y="0"/>
                  </a:moveTo>
                  <a:cubicBezTo>
                    <a:pt x="939698" y="0"/>
                    <a:pt x="1625320" y="582902"/>
                    <a:pt x="1783886" y="1357792"/>
                  </a:cubicBezTo>
                  <a:lnTo>
                    <a:pt x="1784147" y="1359505"/>
                  </a:lnTo>
                  <a:lnTo>
                    <a:pt x="1666215" y="1365460"/>
                  </a:lnTo>
                  <a:cubicBezTo>
                    <a:pt x="844449" y="1365460"/>
                    <a:pt x="158827" y="782558"/>
                    <a:pt x="261" y="7669"/>
                  </a:cubicBezTo>
                  <a:lnTo>
                    <a:pt x="0" y="5955"/>
                  </a:lnTo>
                  <a:close/>
                </a:path>
              </a:pathLst>
            </a:custGeom>
            <a:noFill/>
            <a:ln w="2540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3" name="Oval 2"/>
            <p:cNvSpPr/>
            <p:nvPr/>
          </p:nvSpPr>
          <p:spPr>
            <a:xfrm>
              <a:off x="2871499" y="1357331"/>
              <a:ext cx="3401003" cy="3401003"/>
            </a:xfrm>
            <a:prstGeom prst="ellipse">
              <a:avLst/>
            </a:prstGeom>
            <a:noFill/>
            <a:ln w="3429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grpSp>
      <p:sp>
        <p:nvSpPr>
          <p:cNvPr id="2" name="TextBox 1"/>
          <p:cNvSpPr txBox="1"/>
          <p:nvPr/>
        </p:nvSpPr>
        <p:spPr>
          <a:xfrm>
            <a:off x="3270739" y="5549677"/>
            <a:ext cx="8077200" cy="2215991"/>
          </a:xfrm>
          <a:prstGeom prst="rect">
            <a:avLst/>
          </a:prstGeom>
          <a:noFill/>
        </p:spPr>
        <p:txBody>
          <a:bodyPr wrap="square" rtlCol="0">
            <a:spAutoFit/>
          </a:bodyPr>
          <a:lstStyle/>
          <a:p>
            <a:pPr algn="ctr"/>
            <a:r>
              <a:rPr lang="en-US" sz="13800" i="1" dirty="0">
                <a:solidFill>
                  <a:schemeClr val="bg1">
                    <a:lumMod val="10000"/>
                  </a:schemeClr>
                </a:solidFill>
                <a:latin typeface="Bookman Old Style"/>
                <a:cs typeface="Bookman Old Style"/>
              </a:rPr>
              <a:t>Barney</a:t>
            </a:r>
            <a:endParaRPr lang="en-US" sz="13800" i="1" dirty="0">
              <a:solidFill>
                <a:schemeClr val="bg1">
                  <a:lumMod val="10000"/>
                </a:schemeClr>
              </a:solidFill>
              <a:latin typeface="Bookman Old Style"/>
              <a:cs typeface="Bookman Old Style"/>
            </a:endParaRPr>
          </a:p>
        </p:txBody>
      </p:sp>
    </p:spTree>
    <p:extLst>
      <p:ext uri="{BB962C8B-B14F-4D97-AF65-F5344CB8AC3E}">
        <p14:creationId xmlns:p14="http://schemas.microsoft.com/office/powerpoint/2010/main" val="264152455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612492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grpSp>
        <p:nvGrpSpPr>
          <p:cNvPr id="7" name="Group 6"/>
          <p:cNvGrpSpPr/>
          <p:nvPr/>
        </p:nvGrpSpPr>
        <p:grpSpPr>
          <a:xfrm>
            <a:off x="5274599" y="960598"/>
            <a:ext cx="4081204" cy="4972007"/>
            <a:chOff x="2871499" y="1357331"/>
            <a:chExt cx="3401003" cy="4143339"/>
          </a:xfrm>
        </p:grpSpPr>
        <p:grpSp>
          <p:nvGrpSpPr>
            <p:cNvPr id="19" name="Group 18"/>
            <p:cNvGrpSpPr/>
            <p:nvPr/>
          </p:nvGrpSpPr>
          <p:grpSpPr>
            <a:xfrm>
              <a:off x="3767415" y="2810050"/>
              <a:ext cx="1609206" cy="443644"/>
              <a:chOff x="3767415" y="2818748"/>
              <a:chExt cx="1609206" cy="443644"/>
            </a:xfrm>
          </p:grpSpPr>
          <p:sp>
            <p:nvSpPr>
              <p:cNvPr id="4" name="Oval 3"/>
              <p:cNvSpPr/>
              <p:nvPr/>
            </p:nvSpPr>
            <p:spPr>
              <a:xfrm>
                <a:off x="3767415" y="2818748"/>
                <a:ext cx="443644" cy="443644"/>
              </a:xfrm>
              <a:prstGeom prst="ellips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5" name="Oval 4"/>
              <p:cNvSpPr/>
              <p:nvPr/>
            </p:nvSpPr>
            <p:spPr>
              <a:xfrm>
                <a:off x="4932977" y="2818748"/>
                <a:ext cx="443644" cy="443644"/>
              </a:xfrm>
              <a:prstGeom prst="ellips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cxnSp>
            <p:nvCxnSpPr>
              <p:cNvPr id="6" name="Straight Connector 5"/>
              <p:cNvCxnSpPr>
                <a:stCxn id="4" idx="6"/>
                <a:endCxn id="5" idx="2"/>
              </p:cNvCxnSpPr>
              <p:nvPr/>
            </p:nvCxnSpPr>
            <p:spPr>
              <a:xfrm>
                <a:off x="4211059" y="3040570"/>
                <a:ext cx="721918" cy="0"/>
              </a:xfrm>
              <a:prstGeom prst="line">
                <a:avLst/>
              </a:prstGeom>
              <a:noFill/>
              <a:ln w="1524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cxnSp>
        </p:grpSp>
        <p:grpSp>
          <p:nvGrpSpPr>
            <p:cNvPr id="18" name="Group 17"/>
            <p:cNvGrpSpPr/>
            <p:nvPr/>
          </p:nvGrpSpPr>
          <p:grpSpPr>
            <a:xfrm>
              <a:off x="3573392" y="4834284"/>
              <a:ext cx="1971173" cy="666386"/>
              <a:chOff x="3529902" y="4834284"/>
              <a:chExt cx="1971173" cy="666386"/>
            </a:xfrm>
          </p:grpSpPr>
          <p:sp>
            <p:nvSpPr>
              <p:cNvPr id="12" name="Extract 11"/>
              <p:cNvSpPr/>
              <p:nvPr/>
            </p:nvSpPr>
            <p:spPr>
              <a:xfrm rot="16200000">
                <a:off x="4682443" y="4682038"/>
                <a:ext cx="666386" cy="970878"/>
              </a:xfrm>
              <a:custGeom>
                <a:avLst/>
                <a:gdLst>
                  <a:gd name="connsiteX0" fmla="*/ 0 w 10000"/>
                  <a:gd name="connsiteY0" fmla="*/ 10000 h 10000"/>
                  <a:gd name="connsiteX1" fmla="*/ 5000 w 10000"/>
                  <a:gd name="connsiteY1" fmla="*/ 0 h 10000"/>
                  <a:gd name="connsiteX2" fmla="*/ 10000 w 10000"/>
                  <a:gd name="connsiteY2" fmla="*/ 10000 h 10000"/>
                  <a:gd name="connsiteX3" fmla="*/ 0 w 10000"/>
                  <a:gd name="connsiteY3" fmla="*/ 10000 h 10000"/>
                  <a:gd name="connsiteX0" fmla="*/ 0 w 7780"/>
                  <a:gd name="connsiteY0" fmla="*/ 10000 h 11691"/>
                  <a:gd name="connsiteX1" fmla="*/ 5000 w 7780"/>
                  <a:gd name="connsiteY1" fmla="*/ 0 h 11691"/>
                  <a:gd name="connsiteX2" fmla="*/ 7780 w 7780"/>
                  <a:gd name="connsiteY2" fmla="*/ 11691 h 11691"/>
                  <a:gd name="connsiteX3" fmla="*/ 0 w 7780"/>
                  <a:gd name="connsiteY3" fmla="*/ 10000 h 11691"/>
                  <a:gd name="connsiteX0" fmla="*/ 0 w 10408"/>
                  <a:gd name="connsiteY0" fmla="*/ 10091 h 10091"/>
                  <a:gd name="connsiteX1" fmla="*/ 6835 w 10408"/>
                  <a:gd name="connsiteY1" fmla="*/ 0 h 10091"/>
                  <a:gd name="connsiteX2" fmla="*/ 10408 w 10408"/>
                  <a:gd name="connsiteY2" fmla="*/ 10000 h 10091"/>
                  <a:gd name="connsiteX3" fmla="*/ 0 w 10408"/>
                  <a:gd name="connsiteY3" fmla="*/ 10091 h 10091"/>
                </a:gdLst>
                <a:ahLst/>
                <a:cxnLst>
                  <a:cxn ang="0">
                    <a:pos x="connsiteX0" y="connsiteY0"/>
                  </a:cxn>
                  <a:cxn ang="0">
                    <a:pos x="connsiteX1" y="connsiteY1"/>
                  </a:cxn>
                  <a:cxn ang="0">
                    <a:pos x="connsiteX2" y="connsiteY2"/>
                  </a:cxn>
                  <a:cxn ang="0">
                    <a:pos x="connsiteX3" y="connsiteY3"/>
                  </a:cxn>
                </a:cxnLst>
                <a:rect l="l" t="t" r="r" b="b"/>
                <a:pathLst>
                  <a:path w="10408" h="10091">
                    <a:moveTo>
                      <a:pt x="0" y="10091"/>
                    </a:moveTo>
                    <a:lnTo>
                      <a:pt x="6835" y="0"/>
                    </a:lnTo>
                    <a:lnTo>
                      <a:pt x="10408" y="10000"/>
                    </a:lnTo>
                    <a:lnTo>
                      <a:pt x="0" y="10091"/>
                    </a:lnTo>
                    <a:close/>
                  </a:path>
                </a:pathLst>
              </a:custGeom>
              <a:solidFill>
                <a:schemeClr val="bg1">
                  <a:lumMod val="10000"/>
                </a:schemeClr>
              </a:solidFill>
              <a:ln w="76200" cap="rnd"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a:lstStyle/>
              <a:p>
                <a:endParaRPr lang="en-US" sz="2542"/>
              </a:p>
            </p:txBody>
          </p:sp>
          <p:sp>
            <p:nvSpPr>
              <p:cNvPr id="13" name="Extract 11"/>
              <p:cNvSpPr/>
              <p:nvPr/>
            </p:nvSpPr>
            <p:spPr>
              <a:xfrm rot="5400000" flipH="1">
                <a:off x="3682148" y="4682038"/>
                <a:ext cx="666386" cy="970878"/>
              </a:xfrm>
              <a:custGeom>
                <a:avLst/>
                <a:gdLst>
                  <a:gd name="connsiteX0" fmla="*/ 0 w 10000"/>
                  <a:gd name="connsiteY0" fmla="*/ 10000 h 10000"/>
                  <a:gd name="connsiteX1" fmla="*/ 5000 w 10000"/>
                  <a:gd name="connsiteY1" fmla="*/ 0 h 10000"/>
                  <a:gd name="connsiteX2" fmla="*/ 10000 w 10000"/>
                  <a:gd name="connsiteY2" fmla="*/ 10000 h 10000"/>
                  <a:gd name="connsiteX3" fmla="*/ 0 w 10000"/>
                  <a:gd name="connsiteY3" fmla="*/ 10000 h 10000"/>
                  <a:gd name="connsiteX0" fmla="*/ 0 w 7780"/>
                  <a:gd name="connsiteY0" fmla="*/ 10000 h 11691"/>
                  <a:gd name="connsiteX1" fmla="*/ 5000 w 7780"/>
                  <a:gd name="connsiteY1" fmla="*/ 0 h 11691"/>
                  <a:gd name="connsiteX2" fmla="*/ 7780 w 7780"/>
                  <a:gd name="connsiteY2" fmla="*/ 11691 h 11691"/>
                  <a:gd name="connsiteX3" fmla="*/ 0 w 7780"/>
                  <a:gd name="connsiteY3" fmla="*/ 10000 h 11691"/>
                  <a:gd name="connsiteX0" fmla="*/ 0 w 10408"/>
                  <a:gd name="connsiteY0" fmla="*/ 10091 h 10091"/>
                  <a:gd name="connsiteX1" fmla="*/ 6835 w 10408"/>
                  <a:gd name="connsiteY1" fmla="*/ 0 h 10091"/>
                  <a:gd name="connsiteX2" fmla="*/ 10408 w 10408"/>
                  <a:gd name="connsiteY2" fmla="*/ 10000 h 10091"/>
                  <a:gd name="connsiteX3" fmla="*/ 0 w 10408"/>
                  <a:gd name="connsiteY3" fmla="*/ 10091 h 10091"/>
                </a:gdLst>
                <a:ahLst/>
                <a:cxnLst>
                  <a:cxn ang="0">
                    <a:pos x="connsiteX0" y="connsiteY0"/>
                  </a:cxn>
                  <a:cxn ang="0">
                    <a:pos x="connsiteX1" y="connsiteY1"/>
                  </a:cxn>
                  <a:cxn ang="0">
                    <a:pos x="connsiteX2" y="connsiteY2"/>
                  </a:cxn>
                  <a:cxn ang="0">
                    <a:pos x="connsiteX3" y="connsiteY3"/>
                  </a:cxn>
                </a:cxnLst>
                <a:rect l="l" t="t" r="r" b="b"/>
                <a:pathLst>
                  <a:path w="10408" h="10091">
                    <a:moveTo>
                      <a:pt x="0" y="10091"/>
                    </a:moveTo>
                    <a:lnTo>
                      <a:pt x="6835" y="0"/>
                    </a:lnTo>
                    <a:lnTo>
                      <a:pt x="10408" y="10000"/>
                    </a:lnTo>
                    <a:lnTo>
                      <a:pt x="0" y="10091"/>
                    </a:lnTo>
                    <a:close/>
                  </a:path>
                </a:pathLst>
              </a:custGeom>
              <a:solidFill>
                <a:schemeClr val="bg1">
                  <a:lumMod val="10000"/>
                </a:schemeClr>
              </a:solidFill>
              <a:ln w="76200" cap="rnd"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a:lstStyle/>
              <a:p>
                <a:endParaRPr lang="en-US" sz="2542"/>
              </a:p>
            </p:txBody>
          </p:sp>
        </p:grpSp>
        <p:sp>
          <p:nvSpPr>
            <p:cNvPr id="14" name="Oval 13"/>
            <p:cNvSpPr/>
            <p:nvPr/>
          </p:nvSpPr>
          <p:spPr>
            <a:xfrm>
              <a:off x="4637243" y="1357333"/>
              <a:ext cx="1531390" cy="1322233"/>
            </a:xfrm>
            <a:custGeom>
              <a:avLst/>
              <a:gdLst/>
              <a:ahLst/>
              <a:cxnLst/>
              <a:rect l="l" t="t" r="r" b="b"/>
              <a:pathLst>
                <a:path w="1784147" h="1365460">
                  <a:moveTo>
                    <a:pt x="117932" y="0"/>
                  </a:moveTo>
                  <a:cubicBezTo>
                    <a:pt x="939698" y="0"/>
                    <a:pt x="1625320" y="582902"/>
                    <a:pt x="1783886" y="1357792"/>
                  </a:cubicBezTo>
                  <a:lnTo>
                    <a:pt x="1784147" y="1359505"/>
                  </a:lnTo>
                  <a:lnTo>
                    <a:pt x="1666215" y="1365460"/>
                  </a:lnTo>
                  <a:cubicBezTo>
                    <a:pt x="844449" y="1365460"/>
                    <a:pt x="158827" y="782558"/>
                    <a:pt x="261" y="7669"/>
                  </a:cubicBezTo>
                  <a:lnTo>
                    <a:pt x="0" y="5955"/>
                  </a:lnTo>
                  <a:close/>
                </a:path>
              </a:pathLst>
            </a:custGeom>
            <a:noFill/>
            <a:ln w="2540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16" name="Oval 13"/>
            <p:cNvSpPr/>
            <p:nvPr/>
          </p:nvSpPr>
          <p:spPr>
            <a:xfrm flipH="1">
              <a:off x="2967176" y="1357333"/>
              <a:ext cx="1531390" cy="1322233"/>
            </a:xfrm>
            <a:custGeom>
              <a:avLst/>
              <a:gdLst/>
              <a:ahLst/>
              <a:cxnLst/>
              <a:rect l="l" t="t" r="r" b="b"/>
              <a:pathLst>
                <a:path w="1784147" h="1365460">
                  <a:moveTo>
                    <a:pt x="117932" y="0"/>
                  </a:moveTo>
                  <a:cubicBezTo>
                    <a:pt x="939698" y="0"/>
                    <a:pt x="1625320" y="582902"/>
                    <a:pt x="1783886" y="1357792"/>
                  </a:cubicBezTo>
                  <a:lnTo>
                    <a:pt x="1784147" y="1359505"/>
                  </a:lnTo>
                  <a:lnTo>
                    <a:pt x="1666215" y="1365460"/>
                  </a:lnTo>
                  <a:cubicBezTo>
                    <a:pt x="844449" y="1365460"/>
                    <a:pt x="158827" y="782558"/>
                    <a:pt x="261" y="7669"/>
                  </a:cubicBezTo>
                  <a:lnTo>
                    <a:pt x="0" y="5955"/>
                  </a:lnTo>
                  <a:close/>
                </a:path>
              </a:pathLst>
            </a:custGeom>
            <a:noFill/>
            <a:ln w="2540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3" name="Oval 2"/>
            <p:cNvSpPr/>
            <p:nvPr/>
          </p:nvSpPr>
          <p:spPr>
            <a:xfrm>
              <a:off x="2871499" y="1357331"/>
              <a:ext cx="3401003" cy="3401003"/>
            </a:xfrm>
            <a:prstGeom prst="ellipse">
              <a:avLst/>
            </a:prstGeom>
            <a:noFill/>
            <a:ln w="342900" cmpd="sng">
              <a:solidFill>
                <a:schemeClr val="bg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grpSp>
      <p:sp>
        <p:nvSpPr>
          <p:cNvPr id="2" name="TextBox 1"/>
          <p:cNvSpPr txBox="1"/>
          <p:nvPr/>
        </p:nvSpPr>
        <p:spPr>
          <a:xfrm>
            <a:off x="3270739" y="5549677"/>
            <a:ext cx="8077200" cy="2215991"/>
          </a:xfrm>
          <a:prstGeom prst="rect">
            <a:avLst/>
          </a:prstGeom>
          <a:noFill/>
        </p:spPr>
        <p:txBody>
          <a:bodyPr wrap="square" rtlCol="0">
            <a:spAutoFit/>
          </a:bodyPr>
          <a:lstStyle/>
          <a:p>
            <a:pPr algn="ctr"/>
            <a:r>
              <a:rPr lang="en-US" sz="13800" i="1" dirty="0">
                <a:solidFill>
                  <a:schemeClr val="bg1">
                    <a:lumMod val="10000"/>
                  </a:schemeClr>
                </a:solidFill>
                <a:latin typeface="Bookman Old Style"/>
                <a:cs typeface="Bookman Old Style"/>
              </a:rPr>
              <a:t>Barney</a:t>
            </a:r>
            <a:endParaRPr lang="en-US" sz="13800" i="1" dirty="0">
              <a:solidFill>
                <a:schemeClr val="bg1">
                  <a:lumMod val="10000"/>
                </a:schemeClr>
              </a:solidFill>
              <a:latin typeface="Bookman Old Style"/>
              <a:cs typeface="Bookman Old Style"/>
            </a:endParaRPr>
          </a:p>
        </p:txBody>
      </p:sp>
    </p:spTree>
    <p:extLst>
      <p:ext uri="{BB962C8B-B14F-4D97-AF65-F5344CB8AC3E}">
        <p14:creationId xmlns:p14="http://schemas.microsoft.com/office/powerpoint/2010/main" val="42354413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4248" y="1390919"/>
            <a:ext cx="13277532" cy="1079598"/>
          </a:xfrm>
        </p:spPr>
        <p:txBody>
          <a:bodyPr/>
          <a:lstStyle/>
          <a:p>
            <a:pPr algn="l">
              <a:lnSpc>
                <a:spcPct val="100000"/>
              </a:lnSpc>
              <a:spcAft>
                <a:spcPts val="600"/>
              </a:spcAft>
            </a:pPr>
            <a:r>
              <a:rPr lang="en-US" sz="2000" dirty="0" smtClean="0"/>
              <a:t/>
            </a:r>
            <a:br>
              <a:rPr lang="en-US" sz="2000" dirty="0" smtClean="0"/>
            </a:br>
            <a:r>
              <a:rPr lang="en-US" sz="4800" dirty="0" smtClean="0"/>
              <a:t>1.  Your Name</a:t>
            </a:r>
            <a:br>
              <a:rPr lang="en-US" sz="4800" dirty="0" smtClean="0"/>
            </a:br>
            <a:r>
              <a:rPr lang="en-US" sz="2400" dirty="0" smtClean="0"/>
              <a:t/>
            </a:r>
            <a:br>
              <a:rPr lang="en-US" sz="2400" dirty="0" smtClean="0"/>
            </a:br>
            <a:r>
              <a:rPr lang="en-US" sz="4800" dirty="0" smtClean="0"/>
              <a:t>2.  Why did you enroll in the certificate?</a:t>
            </a:r>
            <a:br>
              <a:rPr lang="en-US" sz="4800" dirty="0" smtClean="0"/>
            </a:br>
            <a:r>
              <a:rPr lang="en-US" sz="2400" dirty="0"/>
              <a:t/>
            </a:r>
            <a:br>
              <a:rPr lang="en-US" sz="2400" dirty="0"/>
            </a:br>
            <a:r>
              <a:rPr lang="en-US" sz="4800" dirty="0" smtClean="0"/>
              <a:t>3.  What data </a:t>
            </a:r>
            <a:r>
              <a:rPr lang="en-US" sz="4800" dirty="0" err="1" smtClean="0"/>
              <a:t>viz</a:t>
            </a:r>
            <a:r>
              <a:rPr lang="en-US" sz="4800" dirty="0" smtClean="0"/>
              <a:t> tool are you most</a:t>
            </a:r>
            <a:br>
              <a:rPr lang="en-US" sz="4800" dirty="0" smtClean="0"/>
            </a:br>
            <a:r>
              <a:rPr lang="en-US" sz="4800" dirty="0"/>
              <a:t> </a:t>
            </a:r>
            <a:r>
              <a:rPr lang="en-US" sz="4800" dirty="0" smtClean="0"/>
              <a:t>    comfortable with?</a:t>
            </a:r>
            <a:br>
              <a:rPr lang="en-US" sz="4800" dirty="0" smtClean="0"/>
            </a:br>
            <a:r>
              <a:rPr lang="en-US" sz="2400" dirty="0" smtClean="0"/>
              <a:t/>
            </a:r>
            <a:br>
              <a:rPr lang="en-US" sz="2400" dirty="0" smtClean="0"/>
            </a:br>
            <a:r>
              <a:rPr lang="en-US" sz="4800" dirty="0" smtClean="0"/>
              <a:t>4.  What do you still want to learn?</a:t>
            </a:r>
            <a:br>
              <a:rPr lang="en-US" sz="4800" dirty="0" smtClean="0"/>
            </a:br>
            <a:r>
              <a:rPr lang="en-US" sz="4800" dirty="0" smtClean="0"/>
              <a:t> </a:t>
            </a:r>
            <a:endParaRPr lang="en-US" sz="4800" dirty="0"/>
          </a:p>
        </p:txBody>
      </p:sp>
      <p:sp>
        <p:nvSpPr>
          <p:cNvPr id="4" name="Rectangle 3"/>
          <p:cNvSpPr/>
          <p:nvPr/>
        </p:nvSpPr>
        <p:spPr>
          <a:xfrm>
            <a:off x="433860" y="317808"/>
            <a:ext cx="3845925" cy="830997"/>
          </a:xfrm>
          <a:prstGeom prst="rect">
            <a:avLst/>
          </a:prstGeom>
        </p:spPr>
        <p:txBody>
          <a:bodyPr wrap="none">
            <a:spAutoFit/>
          </a:bodyPr>
          <a:lstStyle/>
          <a:p>
            <a:r>
              <a:rPr lang="en-US" sz="4800" dirty="0" smtClean="0">
                <a:solidFill>
                  <a:schemeClr val="accent4">
                    <a:lumMod val="20000"/>
                    <a:lumOff val="80000"/>
                  </a:schemeClr>
                </a:solidFill>
                <a:latin typeface="+mj-lt"/>
              </a:rPr>
              <a:t>Discussion</a:t>
            </a:r>
            <a:endParaRPr lang="en-US" sz="4800" dirty="0">
              <a:solidFill>
                <a:schemeClr val="accent4">
                  <a:lumMod val="20000"/>
                  <a:lumOff val="80000"/>
                </a:schemeClr>
              </a:solidFill>
              <a:latin typeface="+mj-lt"/>
            </a:endParaRPr>
          </a:p>
        </p:txBody>
      </p:sp>
    </p:spTree>
    <p:extLst>
      <p:ext uri="{BB962C8B-B14F-4D97-AF65-F5344CB8AC3E}">
        <p14:creationId xmlns:p14="http://schemas.microsoft.com/office/powerpoint/2010/main" val="2852371931"/>
      </p:ext>
    </p:extLst>
  </p:cSld>
  <p:clrMapOvr>
    <a:masterClrMapping/>
  </p:clrMapOvr>
  <p:transition>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descr="esch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0"/>
            <a:ext cx="10972800" cy="8229600"/>
          </a:xfrm>
          <a:prstGeom prst="rect">
            <a:avLst/>
          </a:prstGeom>
        </p:spPr>
      </p:pic>
    </p:spTree>
    <p:extLst>
      <p:ext uri="{BB962C8B-B14F-4D97-AF65-F5344CB8AC3E}">
        <p14:creationId xmlns:p14="http://schemas.microsoft.com/office/powerpoint/2010/main" val="40341200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819400" y="807720"/>
            <a:ext cx="8991600" cy="6598920"/>
          </a:xfrm>
          <a:prstGeom prst="rect">
            <a:avLst/>
          </a:prstGeom>
        </p:spPr>
      </p:pic>
    </p:spTree>
    <p:extLst>
      <p:ext uri="{BB962C8B-B14F-4D97-AF65-F5344CB8AC3E}">
        <p14:creationId xmlns:p14="http://schemas.microsoft.com/office/powerpoint/2010/main" val="393369001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6" name="Picture 5" descr="Pettiross-PPT-DRAFT-v1-08.jpg"/>
          <p:cNvPicPr>
            <a:picLocks noChangeAspect="1"/>
          </p:cNvPicPr>
          <p:nvPr/>
        </p:nvPicPr>
        <p:blipFill rotWithShape="1">
          <a:blip r:embed="rId3">
            <a:extLst>
              <a:ext uri="{28A0092B-C50C-407E-A947-70E740481C1C}">
                <a14:useLocalDpi xmlns:a14="http://schemas.microsoft.com/office/drawing/2010/main" val="0"/>
              </a:ext>
            </a:extLst>
          </a:blip>
          <a:srcRect l="4850" t="20383" r="4985" b="20128"/>
          <a:stretch/>
        </p:blipFill>
        <p:spPr>
          <a:xfrm>
            <a:off x="2417635" y="1374008"/>
            <a:ext cx="9813894" cy="4895616"/>
          </a:xfrm>
          <a:prstGeom prst="rect">
            <a:avLst/>
          </a:prstGeom>
        </p:spPr>
      </p:pic>
      <p:graphicFrame>
        <p:nvGraphicFramePr>
          <p:cNvPr id="3" name="Table 2"/>
          <p:cNvGraphicFramePr>
            <a:graphicFrameLocks noGrp="1"/>
          </p:cNvGraphicFramePr>
          <p:nvPr>
            <p:extLst/>
          </p:nvPr>
        </p:nvGraphicFramePr>
        <p:xfrm>
          <a:off x="2402597" y="3203124"/>
          <a:ext cx="9833435" cy="445008"/>
        </p:xfrm>
        <a:graphic>
          <a:graphicData uri="http://schemas.openxmlformats.org/drawingml/2006/table">
            <a:tbl>
              <a:tblPr>
                <a:tableStyleId>{5C22544A-7EE6-4342-B048-85BDC9FD1C3A}</a:tableStyleId>
              </a:tblPr>
              <a:tblGrid>
                <a:gridCol w="1966687"/>
                <a:gridCol w="1966687"/>
                <a:gridCol w="1966687"/>
                <a:gridCol w="1966687"/>
                <a:gridCol w="1966687"/>
              </a:tblGrid>
              <a:tr h="445008">
                <a:tc>
                  <a:txBody>
                    <a:bodyPr/>
                    <a:lstStyle/>
                    <a:p>
                      <a:pPr algn="ctr"/>
                      <a:r>
                        <a:rPr lang="en-US" sz="2200" dirty="0" smtClean="0">
                          <a:solidFill>
                            <a:srgbClr val="2D93AA"/>
                          </a:solidFill>
                          <a:latin typeface="Gill Sans MT"/>
                          <a:cs typeface="Gill Sans MT"/>
                        </a:rPr>
                        <a:t>Length</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Width</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Orientation</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Size</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Shape</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r>
            </a:tbl>
          </a:graphicData>
        </a:graphic>
      </p:graphicFrame>
      <p:graphicFrame>
        <p:nvGraphicFramePr>
          <p:cNvPr id="8" name="Table 7"/>
          <p:cNvGraphicFramePr>
            <a:graphicFrameLocks noGrp="1"/>
          </p:cNvGraphicFramePr>
          <p:nvPr>
            <p:extLst/>
          </p:nvPr>
        </p:nvGraphicFramePr>
        <p:xfrm>
          <a:off x="2402594" y="6204232"/>
          <a:ext cx="9836300" cy="780288"/>
        </p:xfrm>
        <a:graphic>
          <a:graphicData uri="http://schemas.openxmlformats.org/drawingml/2006/table">
            <a:tbl>
              <a:tblPr>
                <a:tableStyleId>{5C22544A-7EE6-4342-B048-85BDC9FD1C3A}</a:tableStyleId>
              </a:tblPr>
              <a:tblGrid>
                <a:gridCol w="1967260"/>
                <a:gridCol w="1967260"/>
                <a:gridCol w="1967260"/>
                <a:gridCol w="1967260"/>
                <a:gridCol w="1967260"/>
              </a:tblGrid>
              <a:tr h="768096">
                <a:tc>
                  <a:txBody>
                    <a:bodyPr/>
                    <a:lstStyle/>
                    <a:p>
                      <a:pPr algn="ctr"/>
                      <a:r>
                        <a:rPr lang="en-US" sz="2200" dirty="0" smtClean="0">
                          <a:solidFill>
                            <a:srgbClr val="2D93AA"/>
                          </a:solidFill>
                          <a:latin typeface="Gill Sans MT"/>
                          <a:cs typeface="Gill Sans MT"/>
                        </a:rPr>
                        <a:t>Enclosure</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2D</a:t>
                      </a:r>
                      <a:r>
                        <a:rPr lang="en-US" sz="2200" baseline="0" dirty="0" smtClean="0">
                          <a:solidFill>
                            <a:srgbClr val="2D93AA"/>
                          </a:solidFill>
                          <a:latin typeface="Gill Sans MT"/>
                          <a:cs typeface="Gill Sans MT"/>
                        </a:rPr>
                        <a:t> Position</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Grouping</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Color </a:t>
                      </a:r>
                      <a:endParaRPr lang="en-US" sz="2200" dirty="0" smtClean="0">
                        <a:solidFill>
                          <a:srgbClr val="2D93AA"/>
                        </a:solidFill>
                        <a:latin typeface="Gill Sans MT"/>
                        <a:cs typeface="Gill Sans MT"/>
                      </a:endParaRPr>
                    </a:p>
                    <a:p>
                      <a:pPr algn="ctr"/>
                      <a:r>
                        <a:rPr lang="en-US" sz="2200" dirty="0" smtClean="0">
                          <a:solidFill>
                            <a:srgbClr val="2D93AA"/>
                          </a:solidFill>
                          <a:latin typeface="Gill Sans MT"/>
                          <a:cs typeface="Gill Sans MT"/>
                        </a:rPr>
                        <a:t>(Hue)</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c>
                  <a:txBody>
                    <a:bodyPr/>
                    <a:lstStyle/>
                    <a:p>
                      <a:pPr algn="ctr"/>
                      <a:r>
                        <a:rPr lang="en-US" sz="2200" dirty="0" smtClean="0">
                          <a:solidFill>
                            <a:srgbClr val="2D93AA"/>
                          </a:solidFill>
                          <a:latin typeface="Gill Sans MT"/>
                          <a:cs typeface="Gill Sans MT"/>
                        </a:rPr>
                        <a:t>Color </a:t>
                      </a:r>
                      <a:r>
                        <a:rPr lang="en-US" sz="2200" dirty="0" smtClean="0">
                          <a:solidFill>
                            <a:srgbClr val="2D93AA"/>
                          </a:solidFill>
                          <a:latin typeface="Gill Sans MT"/>
                          <a:cs typeface="Gill Sans MT"/>
                        </a:rPr>
                        <a:t>(Intensity)</a:t>
                      </a:r>
                      <a:endParaRPr lang="en-US" sz="2200" dirty="0">
                        <a:solidFill>
                          <a:srgbClr val="2D93AA"/>
                        </a:solidFill>
                        <a:latin typeface="Gill Sans MT"/>
                        <a:cs typeface="Gill Sans MT"/>
                      </a:endParaRPr>
                    </a:p>
                  </a:txBody>
                  <a:tcPr marL="109728" marR="109728" marT="54864" marB="54864">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FF"/>
                    </a:solidFill>
                  </a:tcPr>
                </a:tc>
              </a:tr>
            </a:tbl>
          </a:graphicData>
        </a:graphic>
      </p:graphicFrame>
    </p:spTree>
    <p:extLst>
      <p:ext uri="{BB962C8B-B14F-4D97-AF65-F5344CB8AC3E}">
        <p14:creationId xmlns:p14="http://schemas.microsoft.com/office/powerpoint/2010/main" val="317036003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dirty="0" smtClean="0"/>
              <a:t>Types of data</a:t>
            </a:r>
            <a:endParaRPr lang="en-US" dirty="0"/>
          </a:p>
        </p:txBody>
      </p:sp>
      <p:sp>
        <p:nvSpPr>
          <p:cNvPr id="15" name="TextBox 14"/>
          <p:cNvSpPr txBox="1"/>
          <p:nvPr/>
        </p:nvSpPr>
        <p:spPr>
          <a:xfrm>
            <a:off x="2413908" y="2760643"/>
            <a:ext cx="2995448" cy="4395499"/>
          </a:xfrm>
          <a:prstGeom prst="rect">
            <a:avLst/>
          </a:prstGeom>
          <a:noFill/>
        </p:spPr>
        <p:txBody>
          <a:bodyPr wrap="square" rtlCol="0">
            <a:spAutoFit/>
          </a:bodyPr>
          <a:lstStyle/>
          <a:p>
            <a:r>
              <a:rPr lang="en-US" sz="2542" dirty="0">
                <a:solidFill>
                  <a:schemeClr val="bg1"/>
                </a:solidFill>
              </a:rPr>
              <a:t>Asia</a:t>
            </a:r>
          </a:p>
          <a:p>
            <a:r>
              <a:rPr lang="en-US" sz="2542" dirty="0">
                <a:solidFill>
                  <a:schemeClr val="bg1"/>
                </a:solidFill>
              </a:rPr>
              <a:t>Europe</a:t>
            </a:r>
          </a:p>
          <a:p>
            <a:r>
              <a:rPr lang="en-US" sz="2542" dirty="0">
                <a:solidFill>
                  <a:schemeClr val="bg1"/>
                </a:solidFill>
              </a:rPr>
              <a:t>North America</a:t>
            </a:r>
          </a:p>
          <a:p>
            <a:endParaRPr lang="en-US" sz="2542" dirty="0">
              <a:solidFill>
                <a:schemeClr val="bg1"/>
              </a:solidFill>
            </a:endParaRPr>
          </a:p>
          <a:p>
            <a:r>
              <a:rPr lang="en-US" sz="2542" dirty="0">
                <a:solidFill>
                  <a:schemeClr val="bg1"/>
                </a:solidFill>
              </a:rPr>
              <a:t>Alice</a:t>
            </a:r>
          </a:p>
          <a:p>
            <a:r>
              <a:rPr lang="en-US" sz="2542" dirty="0">
                <a:solidFill>
                  <a:schemeClr val="bg1"/>
                </a:solidFill>
              </a:rPr>
              <a:t>Robert</a:t>
            </a:r>
          </a:p>
          <a:p>
            <a:r>
              <a:rPr lang="en-US" sz="2542" dirty="0">
                <a:solidFill>
                  <a:schemeClr val="bg1"/>
                </a:solidFill>
              </a:rPr>
              <a:t>Chris</a:t>
            </a:r>
          </a:p>
          <a:p>
            <a:endParaRPr lang="en-US" sz="2542" dirty="0">
              <a:solidFill>
                <a:schemeClr val="bg1"/>
              </a:solidFill>
            </a:endParaRPr>
          </a:p>
          <a:p>
            <a:r>
              <a:rPr lang="en-US" sz="2542" dirty="0">
                <a:solidFill>
                  <a:schemeClr val="bg1"/>
                </a:solidFill>
              </a:rPr>
              <a:t>Water</a:t>
            </a:r>
          </a:p>
          <a:p>
            <a:r>
              <a:rPr lang="en-US" sz="2542" dirty="0">
                <a:solidFill>
                  <a:schemeClr val="bg1"/>
                </a:solidFill>
              </a:rPr>
              <a:t>Coffee</a:t>
            </a:r>
          </a:p>
          <a:p>
            <a:r>
              <a:rPr lang="en-US" sz="2542" dirty="0">
                <a:solidFill>
                  <a:schemeClr val="bg1"/>
                </a:solidFill>
              </a:rPr>
              <a:t>Tea</a:t>
            </a:r>
            <a:endParaRPr lang="en-US" sz="2542" dirty="0">
              <a:solidFill>
                <a:schemeClr val="bg1"/>
              </a:solidFill>
            </a:endParaRPr>
          </a:p>
        </p:txBody>
      </p:sp>
      <p:sp>
        <p:nvSpPr>
          <p:cNvPr id="16" name="TextBox 15"/>
          <p:cNvSpPr txBox="1"/>
          <p:nvPr/>
        </p:nvSpPr>
        <p:spPr>
          <a:xfrm>
            <a:off x="5705539" y="2760643"/>
            <a:ext cx="2522879" cy="4395499"/>
          </a:xfrm>
          <a:prstGeom prst="rect">
            <a:avLst/>
          </a:prstGeom>
          <a:noFill/>
        </p:spPr>
        <p:txBody>
          <a:bodyPr wrap="square" rtlCol="0">
            <a:spAutoFit/>
          </a:bodyPr>
          <a:lstStyle/>
          <a:p>
            <a:r>
              <a:rPr lang="en-US" sz="2542" dirty="0">
                <a:solidFill>
                  <a:schemeClr val="bg1"/>
                </a:solidFill>
              </a:rPr>
              <a:t>Gold</a:t>
            </a:r>
          </a:p>
          <a:p>
            <a:r>
              <a:rPr lang="en-US" sz="2542" dirty="0">
                <a:solidFill>
                  <a:schemeClr val="bg1"/>
                </a:solidFill>
              </a:rPr>
              <a:t>Silver</a:t>
            </a:r>
          </a:p>
          <a:p>
            <a:r>
              <a:rPr lang="en-US" sz="2542" dirty="0">
                <a:solidFill>
                  <a:schemeClr val="bg1"/>
                </a:solidFill>
              </a:rPr>
              <a:t>B</a:t>
            </a:r>
            <a:r>
              <a:rPr lang="en-US" sz="2542" dirty="0">
                <a:solidFill>
                  <a:schemeClr val="bg1"/>
                </a:solidFill>
              </a:rPr>
              <a:t>ronze</a:t>
            </a:r>
          </a:p>
          <a:p>
            <a:endParaRPr lang="en-US" sz="2542" dirty="0">
              <a:solidFill>
                <a:schemeClr val="bg1"/>
              </a:solidFill>
            </a:endParaRPr>
          </a:p>
          <a:p>
            <a:r>
              <a:rPr lang="en-US" sz="2542" dirty="0">
                <a:solidFill>
                  <a:schemeClr val="bg1"/>
                </a:solidFill>
              </a:rPr>
              <a:t>Solid</a:t>
            </a:r>
          </a:p>
          <a:p>
            <a:r>
              <a:rPr lang="en-US" sz="2542" dirty="0">
                <a:solidFill>
                  <a:schemeClr val="bg1"/>
                </a:solidFill>
              </a:rPr>
              <a:t>Liquid</a:t>
            </a:r>
          </a:p>
          <a:p>
            <a:r>
              <a:rPr lang="en-US" sz="2542" dirty="0">
                <a:solidFill>
                  <a:schemeClr val="bg1"/>
                </a:solidFill>
              </a:rPr>
              <a:t>Gas</a:t>
            </a:r>
          </a:p>
          <a:p>
            <a:endParaRPr lang="en-US" sz="2542" dirty="0">
              <a:solidFill>
                <a:schemeClr val="bg1"/>
              </a:solidFill>
            </a:endParaRPr>
          </a:p>
          <a:p>
            <a:r>
              <a:rPr lang="en-US" sz="2542" dirty="0">
                <a:solidFill>
                  <a:schemeClr val="bg1"/>
                </a:solidFill>
              </a:rPr>
              <a:t>January</a:t>
            </a:r>
          </a:p>
          <a:p>
            <a:r>
              <a:rPr lang="en-US" sz="2542" dirty="0">
                <a:solidFill>
                  <a:schemeClr val="bg1"/>
                </a:solidFill>
              </a:rPr>
              <a:t>February</a:t>
            </a:r>
          </a:p>
          <a:p>
            <a:r>
              <a:rPr lang="en-US" sz="2542" dirty="0">
                <a:solidFill>
                  <a:schemeClr val="bg1"/>
                </a:solidFill>
              </a:rPr>
              <a:t>March</a:t>
            </a:r>
            <a:endParaRPr lang="en-US" sz="2542" dirty="0">
              <a:solidFill>
                <a:schemeClr val="bg1"/>
              </a:solidFill>
            </a:endParaRPr>
          </a:p>
        </p:txBody>
      </p:sp>
      <p:sp>
        <p:nvSpPr>
          <p:cNvPr id="17" name="TextBox 16"/>
          <p:cNvSpPr txBox="1"/>
          <p:nvPr/>
        </p:nvSpPr>
        <p:spPr>
          <a:xfrm>
            <a:off x="8530927" y="2760643"/>
            <a:ext cx="3909557" cy="3864841"/>
          </a:xfrm>
          <a:prstGeom prst="rect">
            <a:avLst/>
          </a:prstGeom>
          <a:noFill/>
        </p:spPr>
        <p:txBody>
          <a:bodyPr wrap="square" rtlCol="0">
            <a:spAutoFit/>
          </a:bodyPr>
          <a:lstStyle/>
          <a:p>
            <a:r>
              <a:rPr lang="en-US" sz="2542" dirty="0">
                <a:solidFill>
                  <a:schemeClr val="bg1"/>
                </a:solidFill>
              </a:rPr>
              <a:t>Weight</a:t>
            </a:r>
          </a:p>
          <a:p>
            <a:r>
              <a:rPr lang="en-US" sz="1680" dirty="0">
                <a:solidFill>
                  <a:schemeClr val="bg1"/>
                </a:solidFill>
              </a:rPr>
              <a:t>10 kg, 35 kg, 100 kg</a:t>
            </a:r>
          </a:p>
          <a:p>
            <a:endParaRPr lang="en-US" sz="2542" dirty="0">
              <a:solidFill>
                <a:schemeClr val="bg1"/>
              </a:solidFill>
            </a:endParaRPr>
          </a:p>
          <a:p>
            <a:r>
              <a:rPr lang="en-US" sz="2542" dirty="0">
                <a:solidFill>
                  <a:schemeClr val="bg1"/>
                </a:solidFill>
              </a:rPr>
              <a:t>Cost</a:t>
            </a:r>
          </a:p>
          <a:p>
            <a:r>
              <a:rPr lang="en-US" sz="1680" dirty="0">
                <a:solidFill>
                  <a:schemeClr val="bg1"/>
                </a:solidFill>
              </a:rPr>
              <a:t>$500, $2.5 million, $4 billion</a:t>
            </a:r>
          </a:p>
          <a:p>
            <a:endParaRPr lang="en-US" sz="2542" dirty="0">
              <a:solidFill>
                <a:schemeClr val="bg1"/>
              </a:solidFill>
            </a:endParaRPr>
          </a:p>
          <a:p>
            <a:r>
              <a:rPr lang="en-US" sz="2542" dirty="0">
                <a:solidFill>
                  <a:schemeClr val="bg1"/>
                </a:solidFill>
              </a:rPr>
              <a:t>Discount</a:t>
            </a:r>
          </a:p>
          <a:p>
            <a:r>
              <a:rPr lang="en-US" sz="1680" dirty="0">
                <a:solidFill>
                  <a:schemeClr val="bg1"/>
                </a:solidFill>
              </a:rPr>
              <a:t>0%, 2.5%, 5%</a:t>
            </a:r>
          </a:p>
          <a:p>
            <a:endParaRPr lang="en-US" sz="2542" dirty="0">
              <a:solidFill>
                <a:schemeClr val="bg1"/>
              </a:solidFill>
            </a:endParaRPr>
          </a:p>
          <a:p>
            <a:r>
              <a:rPr lang="en-US" sz="2542" dirty="0">
                <a:solidFill>
                  <a:schemeClr val="bg1"/>
                </a:solidFill>
              </a:rPr>
              <a:t>Date</a:t>
            </a:r>
          </a:p>
          <a:p>
            <a:r>
              <a:rPr lang="en-US" sz="1680" dirty="0">
                <a:solidFill>
                  <a:schemeClr val="bg1"/>
                </a:solidFill>
              </a:rPr>
              <a:t>14 March 2015 14:02</a:t>
            </a:r>
            <a:endParaRPr lang="en-US" sz="1680" dirty="0">
              <a:solidFill>
                <a:schemeClr val="bg1"/>
              </a:solidFill>
            </a:endParaRPr>
          </a:p>
        </p:txBody>
      </p:sp>
      <p:sp>
        <p:nvSpPr>
          <p:cNvPr id="18" name="Rectangle 17"/>
          <p:cNvSpPr/>
          <p:nvPr/>
        </p:nvSpPr>
        <p:spPr>
          <a:xfrm>
            <a:off x="2418403" y="1896825"/>
            <a:ext cx="2916667" cy="461665"/>
          </a:xfrm>
          <a:prstGeom prst="rect">
            <a:avLst/>
          </a:prstGeom>
        </p:spPr>
        <p:txBody>
          <a:bodyPr wrap="square">
            <a:spAutoFit/>
          </a:bodyPr>
          <a:lstStyle/>
          <a:p>
            <a:r>
              <a:rPr lang="en-US" sz="2400" b="1" spc="144" dirty="0">
                <a:solidFill>
                  <a:schemeClr val="bg1"/>
                </a:solidFill>
                <a:latin typeface="Gill Sans MT"/>
                <a:cs typeface="Gill Sans MT"/>
              </a:rPr>
              <a:t>CATEGORICAL</a:t>
            </a:r>
            <a:endParaRPr lang="en-US" sz="2400" b="1" spc="144" dirty="0">
              <a:solidFill>
                <a:schemeClr val="bg1"/>
              </a:solidFill>
              <a:latin typeface="Gill Sans MT"/>
              <a:cs typeface="Gill Sans MT"/>
            </a:endParaRPr>
          </a:p>
        </p:txBody>
      </p:sp>
      <p:sp>
        <p:nvSpPr>
          <p:cNvPr id="19" name="Rectangle 18"/>
          <p:cNvSpPr/>
          <p:nvPr/>
        </p:nvSpPr>
        <p:spPr>
          <a:xfrm>
            <a:off x="5731062" y="1896825"/>
            <a:ext cx="2286730" cy="461665"/>
          </a:xfrm>
          <a:prstGeom prst="rect">
            <a:avLst/>
          </a:prstGeom>
        </p:spPr>
        <p:txBody>
          <a:bodyPr wrap="square">
            <a:spAutoFit/>
          </a:bodyPr>
          <a:lstStyle/>
          <a:p>
            <a:r>
              <a:rPr lang="en-US" sz="2400" b="1" spc="144" dirty="0">
                <a:solidFill>
                  <a:schemeClr val="bg1"/>
                </a:solidFill>
                <a:latin typeface="Gill Sans MT"/>
                <a:cs typeface="Gill Sans MT"/>
              </a:rPr>
              <a:t>ORDINAL</a:t>
            </a:r>
            <a:endParaRPr lang="en-US" sz="2400" b="1" spc="144" dirty="0">
              <a:solidFill>
                <a:schemeClr val="bg1"/>
              </a:solidFill>
              <a:latin typeface="Gill Sans MT"/>
              <a:cs typeface="Gill Sans MT"/>
            </a:endParaRPr>
          </a:p>
        </p:txBody>
      </p:sp>
      <p:sp>
        <p:nvSpPr>
          <p:cNvPr id="20" name="Rectangle 19"/>
          <p:cNvSpPr/>
          <p:nvPr/>
        </p:nvSpPr>
        <p:spPr>
          <a:xfrm>
            <a:off x="8535424" y="1896825"/>
            <a:ext cx="3040271" cy="461665"/>
          </a:xfrm>
          <a:prstGeom prst="rect">
            <a:avLst/>
          </a:prstGeom>
        </p:spPr>
        <p:txBody>
          <a:bodyPr wrap="square">
            <a:spAutoFit/>
          </a:bodyPr>
          <a:lstStyle/>
          <a:p>
            <a:r>
              <a:rPr lang="en-US" sz="2400" b="1" spc="144" dirty="0">
                <a:solidFill>
                  <a:schemeClr val="bg1"/>
                </a:solidFill>
                <a:latin typeface="Gill Sans MT"/>
                <a:cs typeface="Gill Sans MT"/>
              </a:rPr>
              <a:t>QUANTITATIVE</a:t>
            </a:r>
            <a:endParaRPr lang="en-US" sz="2400" b="1" spc="144" dirty="0">
              <a:solidFill>
                <a:schemeClr val="bg1"/>
              </a:solidFill>
              <a:latin typeface="Gill Sans MT"/>
              <a:cs typeface="Gill Sans MT"/>
            </a:endParaRPr>
          </a:p>
        </p:txBody>
      </p:sp>
    </p:spTree>
    <p:extLst>
      <p:ext uri="{BB962C8B-B14F-4D97-AF65-F5344CB8AC3E}">
        <p14:creationId xmlns:p14="http://schemas.microsoft.com/office/powerpoint/2010/main" val="312997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3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3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300"/>
                                        <p:tgtEl>
                                          <p:spTgt spid="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3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3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dirty="0" smtClean="0"/>
              <a:t>Visual features for data</a:t>
            </a:r>
            <a:endParaRPr lang="en-US" dirty="0"/>
          </a:p>
        </p:txBody>
      </p:sp>
      <p:sp>
        <p:nvSpPr>
          <p:cNvPr id="15" name="TextBox 14"/>
          <p:cNvSpPr txBox="1"/>
          <p:nvPr/>
        </p:nvSpPr>
        <p:spPr>
          <a:xfrm>
            <a:off x="2403607" y="2760642"/>
            <a:ext cx="2995448" cy="2862322"/>
          </a:xfrm>
          <a:prstGeom prst="rect">
            <a:avLst/>
          </a:prstGeom>
          <a:noFill/>
        </p:spPr>
        <p:txBody>
          <a:bodyPr wrap="square" rtlCol="0">
            <a:spAutoFit/>
          </a:bodyPr>
          <a:lstStyle/>
          <a:p>
            <a:pPr>
              <a:lnSpc>
                <a:spcPct val="150000"/>
              </a:lnSpc>
            </a:pPr>
            <a:r>
              <a:rPr lang="en-US" sz="2400" dirty="0">
                <a:solidFill>
                  <a:schemeClr val="bg1"/>
                </a:solidFill>
              </a:rPr>
              <a:t>Position</a:t>
            </a:r>
          </a:p>
          <a:p>
            <a:pPr>
              <a:lnSpc>
                <a:spcPct val="150000"/>
              </a:lnSpc>
            </a:pPr>
            <a:r>
              <a:rPr lang="en-US" sz="2400" dirty="0">
                <a:solidFill>
                  <a:schemeClr val="bg1"/>
                </a:solidFill>
              </a:rPr>
              <a:t>Color </a:t>
            </a:r>
            <a:r>
              <a:rPr lang="en-US" sz="2400" dirty="0">
                <a:solidFill>
                  <a:schemeClr val="bg1"/>
                </a:solidFill>
              </a:rPr>
              <a:t>hues</a:t>
            </a:r>
          </a:p>
          <a:p>
            <a:pPr>
              <a:lnSpc>
                <a:spcPct val="150000"/>
              </a:lnSpc>
            </a:pPr>
            <a:r>
              <a:rPr lang="en-US" sz="2400" dirty="0">
                <a:solidFill>
                  <a:schemeClr val="bg1"/>
                </a:solidFill>
              </a:rPr>
              <a:t>Shape</a:t>
            </a:r>
          </a:p>
          <a:p>
            <a:pPr>
              <a:lnSpc>
                <a:spcPct val="150000"/>
              </a:lnSpc>
            </a:pPr>
            <a:r>
              <a:rPr lang="en-US" sz="2400" dirty="0">
                <a:solidFill>
                  <a:schemeClr val="bg1"/>
                </a:solidFill>
              </a:rPr>
              <a:t>Clusters</a:t>
            </a:r>
          </a:p>
          <a:p>
            <a:pPr>
              <a:lnSpc>
                <a:spcPct val="150000"/>
              </a:lnSpc>
            </a:pPr>
            <a:r>
              <a:rPr lang="en-US" sz="2400" dirty="0">
                <a:solidFill>
                  <a:schemeClr val="bg1"/>
                </a:solidFill>
              </a:rPr>
              <a:t>Boundaries</a:t>
            </a:r>
            <a:endParaRPr lang="en-US" sz="2400" dirty="0">
              <a:solidFill>
                <a:schemeClr val="bg1"/>
              </a:solidFill>
            </a:endParaRPr>
          </a:p>
        </p:txBody>
      </p:sp>
      <p:sp>
        <p:nvSpPr>
          <p:cNvPr id="16" name="TextBox 15"/>
          <p:cNvSpPr txBox="1"/>
          <p:nvPr/>
        </p:nvSpPr>
        <p:spPr>
          <a:xfrm>
            <a:off x="5733416" y="2760642"/>
            <a:ext cx="2522879" cy="2862322"/>
          </a:xfrm>
          <a:prstGeom prst="rect">
            <a:avLst/>
          </a:prstGeom>
          <a:noFill/>
        </p:spPr>
        <p:txBody>
          <a:bodyPr wrap="square" rtlCol="0">
            <a:spAutoFit/>
          </a:bodyPr>
          <a:lstStyle/>
          <a:p>
            <a:pPr>
              <a:lnSpc>
                <a:spcPct val="150000"/>
              </a:lnSpc>
            </a:pPr>
            <a:r>
              <a:rPr lang="en-US" sz="2400" dirty="0">
                <a:solidFill>
                  <a:schemeClr val="bg1"/>
                </a:solidFill>
              </a:rPr>
              <a:t>Position</a:t>
            </a:r>
          </a:p>
          <a:p>
            <a:pPr>
              <a:lnSpc>
                <a:spcPct val="150000"/>
              </a:lnSpc>
            </a:pPr>
            <a:r>
              <a:rPr lang="en-US" sz="2400" dirty="0">
                <a:solidFill>
                  <a:schemeClr val="bg1"/>
                </a:solidFill>
              </a:rPr>
              <a:t>Size</a:t>
            </a:r>
          </a:p>
          <a:p>
            <a:pPr>
              <a:lnSpc>
                <a:spcPct val="150000"/>
              </a:lnSpc>
            </a:pPr>
            <a:r>
              <a:rPr lang="en-US" sz="2400" dirty="0">
                <a:solidFill>
                  <a:schemeClr val="bg1"/>
                </a:solidFill>
              </a:rPr>
              <a:t>Color intensity</a:t>
            </a:r>
          </a:p>
          <a:p>
            <a:pPr>
              <a:lnSpc>
                <a:spcPct val="150000"/>
              </a:lnSpc>
            </a:pPr>
            <a:r>
              <a:rPr lang="en-US" sz="2400" dirty="0">
                <a:solidFill>
                  <a:schemeClr val="bg1"/>
                </a:solidFill>
              </a:rPr>
              <a:t>Color hues</a:t>
            </a:r>
          </a:p>
          <a:p>
            <a:pPr>
              <a:lnSpc>
                <a:spcPct val="150000"/>
              </a:lnSpc>
            </a:pPr>
            <a:r>
              <a:rPr lang="en-US" sz="2400" dirty="0">
                <a:solidFill>
                  <a:schemeClr val="bg1"/>
                </a:solidFill>
              </a:rPr>
              <a:t>Shapes</a:t>
            </a:r>
            <a:endParaRPr lang="en-US" sz="2400" dirty="0">
              <a:solidFill>
                <a:schemeClr val="bg1"/>
              </a:solidFill>
            </a:endParaRPr>
          </a:p>
        </p:txBody>
      </p:sp>
      <p:sp>
        <p:nvSpPr>
          <p:cNvPr id="17" name="TextBox 16"/>
          <p:cNvSpPr txBox="1"/>
          <p:nvPr/>
        </p:nvSpPr>
        <p:spPr>
          <a:xfrm>
            <a:off x="8520627" y="2760643"/>
            <a:ext cx="2995448" cy="3970318"/>
          </a:xfrm>
          <a:prstGeom prst="rect">
            <a:avLst/>
          </a:prstGeom>
          <a:noFill/>
        </p:spPr>
        <p:txBody>
          <a:bodyPr wrap="square" rtlCol="0">
            <a:spAutoFit/>
          </a:bodyPr>
          <a:lstStyle/>
          <a:p>
            <a:pPr>
              <a:lnSpc>
                <a:spcPct val="150000"/>
              </a:lnSpc>
            </a:pPr>
            <a:r>
              <a:rPr lang="en-US" sz="2400" dirty="0">
                <a:solidFill>
                  <a:schemeClr val="bg1"/>
                </a:solidFill>
              </a:rPr>
              <a:t>Position</a:t>
            </a:r>
          </a:p>
          <a:p>
            <a:pPr>
              <a:lnSpc>
                <a:spcPct val="150000"/>
              </a:lnSpc>
            </a:pPr>
            <a:r>
              <a:rPr lang="en-US" sz="2400" dirty="0">
                <a:solidFill>
                  <a:schemeClr val="bg1"/>
                </a:solidFill>
              </a:rPr>
              <a:t>Length</a:t>
            </a:r>
          </a:p>
          <a:p>
            <a:pPr>
              <a:lnSpc>
                <a:spcPct val="150000"/>
              </a:lnSpc>
            </a:pPr>
            <a:r>
              <a:rPr lang="en-US" sz="2400" dirty="0">
                <a:solidFill>
                  <a:schemeClr val="bg1"/>
                </a:solidFill>
              </a:rPr>
              <a:t>Size</a:t>
            </a:r>
          </a:p>
          <a:p>
            <a:pPr>
              <a:lnSpc>
                <a:spcPct val="150000"/>
              </a:lnSpc>
            </a:pPr>
            <a:r>
              <a:rPr lang="en-US" sz="2400" dirty="0">
                <a:solidFill>
                  <a:schemeClr val="bg1"/>
                </a:solidFill>
              </a:rPr>
              <a:t>Color intensity</a:t>
            </a:r>
          </a:p>
          <a:p>
            <a:pPr>
              <a:lnSpc>
                <a:spcPct val="150000"/>
              </a:lnSpc>
            </a:pPr>
            <a:r>
              <a:rPr lang="en-US" sz="2400" dirty="0">
                <a:solidFill>
                  <a:schemeClr val="bg1"/>
                </a:solidFill>
              </a:rPr>
              <a:t>Up to 2 Color hues</a:t>
            </a:r>
          </a:p>
          <a:p>
            <a:pPr>
              <a:lnSpc>
                <a:spcPct val="150000"/>
              </a:lnSpc>
            </a:pPr>
            <a:r>
              <a:rPr lang="en-US" sz="2400" dirty="0">
                <a:solidFill>
                  <a:schemeClr val="bg1"/>
                </a:solidFill>
              </a:rPr>
              <a:t>Orientation (Change)</a:t>
            </a:r>
            <a:endParaRPr lang="en-US" sz="2400" dirty="0">
              <a:solidFill>
                <a:schemeClr val="bg1"/>
              </a:solidFill>
            </a:endParaRPr>
          </a:p>
        </p:txBody>
      </p:sp>
      <p:sp>
        <p:nvSpPr>
          <p:cNvPr id="9" name="Rectangle 8"/>
          <p:cNvSpPr/>
          <p:nvPr/>
        </p:nvSpPr>
        <p:spPr>
          <a:xfrm>
            <a:off x="2418403" y="1896825"/>
            <a:ext cx="2916667" cy="461665"/>
          </a:xfrm>
          <a:prstGeom prst="rect">
            <a:avLst/>
          </a:prstGeom>
        </p:spPr>
        <p:txBody>
          <a:bodyPr wrap="square">
            <a:spAutoFit/>
          </a:bodyPr>
          <a:lstStyle/>
          <a:p>
            <a:r>
              <a:rPr lang="en-US" sz="2400" b="1" spc="144" dirty="0">
                <a:solidFill>
                  <a:schemeClr val="bg1"/>
                </a:solidFill>
                <a:latin typeface="Gill Sans MT"/>
                <a:cs typeface="Gill Sans MT"/>
              </a:rPr>
              <a:t>CATEGORICAL</a:t>
            </a:r>
            <a:endParaRPr lang="en-US" sz="2400" b="1" spc="144" dirty="0">
              <a:solidFill>
                <a:schemeClr val="bg1"/>
              </a:solidFill>
              <a:latin typeface="Gill Sans MT"/>
              <a:cs typeface="Gill Sans MT"/>
            </a:endParaRPr>
          </a:p>
        </p:txBody>
      </p:sp>
      <p:sp>
        <p:nvSpPr>
          <p:cNvPr id="10" name="Rectangle 9"/>
          <p:cNvSpPr/>
          <p:nvPr/>
        </p:nvSpPr>
        <p:spPr>
          <a:xfrm>
            <a:off x="5731062" y="1896825"/>
            <a:ext cx="2286730" cy="461665"/>
          </a:xfrm>
          <a:prstGeom prst="rect">
            <a:avLst/>
          </a:prstGeom>
        </p:spPr>
        <p:txBody>
          <a:bodyPr wrap="square">
            <a:spAutoFit/>
          </a:bodyPr>
          <a:lstStyle/>
          <a:p>
            <a:r>
              <a:rPr lang="en-US" sz="2400" b="1" spc="144" dirty="0">
                <a:solidFill>
                  <a:schemeClr val="bg1"/>
                </a:solidFill>
                <a:latin typeface="Gill Sans MT"/>
                <a:cs typeface="Gill Sans MT"/>
              </a:rPr>
              <a:t>ORDINAL</a:t>
            </a:r>
            <a:endParaRPr lang="en-US" sz="2400" b="1" spc="144" dirty="0">
              <a:solidFill>
                <a:schemeClr val="bg1"/>
              </a:solidFill>
              <a:latin typeface="Gill Sans MT"/>
              <a:cs typeface="Gill Sans MT"/>
            </a:endParaRPr>
          </a:p>
        </p:txBody>
      </p:sp>
      <p:sp>
        <p:nvSpPr>
          <p:cNvPr id="11" name="Rectangle 10"/>
          <p:cNvSpPr/>
          <p:nvPr/>
        </p:nvSpPr>
        <p:spPr>
          <a:xfrm>
            <a:off x="8535424" y="1896825"/>
            <a:ext cx="3040271" cy="461665"/>
          </a:xfrm>
          <a:prstGeom prst="rect">
            <a:avLst/>
          </a:prstGeom>
        </p:spPr>
        <p:txBody>
          <a:bodyPr wrap="square">
            <a:spAutoFit/>
          </a:bodyPr>
          <a:lstStyle/>
          <a:p>
            <a:r>
              <a:rPr lang="en-US" sz="2400" b="1" spc="144" dirty="0">
                <a:solidFill>
                  <a:schemeClr val="bg1"/>
                </a:solidFill>
                <a:latin typeface="Gill Sans MT"/>
                <a:cs typeface="Gill Sans MT"/>
              </a:rPr>
              <a:t>QUANTITATIVE</a:t>
            </a:r>
            <a:endParaRPr lang="en-US" sz="2400" b="1" spc="144" dirty="0">
              <a:solidFill>
                <a:schemeClr val="bg1"/>
              </a:solidFill>
              <a:latin typeface="Gill Sans MT"/>
              <a:cs typeface="Gill Sans MT"/>
            </a:endParaRPr>
          </a:p>
        </p:txBody>
      </p:sp>
    </p:spTree>
    <p:extLst>
      <p:ext uri="{BB962C8B-B14F-4D97-AF65-F5344CB8AC3E}">
        <p14:creationId xmlns:p14="http://schemas.microsoft.com/office/powerpoint/2010/main" val="34708728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3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3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828801" y="0"/>
            <a:ext cx="10972800" cy="8229600"/>
          </a:xfrm>
          <a:prstGeom prst="rect">
            <a:avLst/>
          </a:prstGeom>
        </p:spPr>
      </p:pic>
      <p:sp>
        <p:nvSpPr>
          <p:cNvPr id="3" name="Oval 2"/>
          <p:cNvSpPr/>
          <p:nvPr/>
        </p:nvSpPr>
        <p:spPr>
          <a:xfrm>
            <a:off x="7228917" y="3717898"/>
            <a:ext cx="788410" cy="786899"/>
          </a:xfrm>
          <a:prstGeom prst="ellipse">
            <a:avLst/>
          </a:prstGeom>
          <a:noFill/>
          <a:ln w="76200" cmpd="sng">
            <a:solidFill>
              <a:srgbClr val="36FFE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
        <p:nvSpPr>
          <p:cNvPr id="5" name="Oval 4"/>
          <p:cNvSpPr/>
          <p:nvPr/>
        </p:nvSpPr>
        <p:spPr>
          <a:xfrm>
            <a:off x="7055731" y="4133564"/>
            <a:ext cx="938503" cy="900608"/>
          </a:xfrm>
          <a:prstGeom prst="ellipse">
            <a:avLst/>
          </a:prstGeom>
          <a:noFill/>
          <a:ln w="76200" cmpd="sng">
            <a:solidFill>
              <a:srgbClr val="36FFE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Tree>
    <p:extLst>
      <p:ext uri="{BB962C8B-B14F-4D97-AF65-F5344CB8AC3E}">
        <p14:creationId xmlns:p14="http://schemas.microsoft.com/office/powerpoint/2010/main" val="2235648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300"/>
                                        <p:tgtEl>
                                          <p:spTgt spid="3"/>
                                        </p:tgtEl>
                                      </p:cBhvr>
                                    </p:animEffect>
                                    <p:set>
                                      <p:cBhvr>
                                        <p:cTn id="15" dur="1" fill="hold">
                                          <p:stCondLst>
                                            <p:cond delay="299"/>
                                          </p:stCondLst>
                                        </p:cTn>
                                        <p:tgtEl>
                                          <p:spTgt spid="3"/>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300"/>
                                        <p:tgtEl>
                                          <p:spTgt spid="5"/>
                                        </p:tgtEl>
                                      </p:cBhvr>
                                    </p:animEffect>
                                    <p:set>
                                      <p:cBhvr>
                                        <p:cTn id="20" dur="1" fill="hold">
                                          <p:stCondLst>
                                            <p:cond delay="2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Rectangle 1"/>
          <p:cNvSpPr/>
          <p:nvPr/>
        </p:nvSpPr>
        <p:spPr bwMode="auto">
          <a:xfrm>
            <a:off x="1698171" y="0"/>
            <a:ext cx="11430000" cy="8229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descr="Nightingale-mortalit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4679" y="727856"/>
            <a:ext cx="10972800" cy="6894848"/>
          </a:xfrm>
          <a:prstGeom prst="rect">
            <a:avLst/>
          </a:prstGeom>
        </p:spPr>
      </p:pic>
    </p:spTree>
    <p:extLst>
      <p:ext uri="{BB962C8B-B14F-4D97-AF65-F5344CB8AC3E}">
        <p14:creationId xmlns:p14="http://schemas.microsoft.com/office/powerpoint/2010/main" val="65607399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descr="Dunhuang_star_map.jpg"/>
          <p:cNvPicPr>
            <a:picLocks noChangeAspect="1"/>
          </p:cNvPicPr>
          <p:nvPr/>
        </p:nvPicPr>
        <p:blipFill rotWithShape="1">
          <a:blip r:embed="rId3">
            <a:extLst>
              <a:ext uri="{28A0092B-C50C-407E-A947-70E740481C1C}">
                <a14:useLocalDpi xmlns:a14="http://schemas.microsoft.com/office/drawing/2010/main" val="0"/>
              </a:ext>
            </a:extLst>
          </a:blip>
          <a:srcRect t="10014" b="16329"/>
          <a:stretch/>
        </p:blipFill>
        <p:spPr>
          <a:xfrm>
            <a:off x="1828800" y="1"/>
            <a:ext cx="11130988" cy="8229600"/>
          </a:xfrm>
          <a:prstGeom prst="rect">
            <a:avLst/>
          </a:prstGeom>
        </p:spPr>
      </p:pic>
    </p:spTree>
    <p:extLst>
      <p:ext uri="{BB962C8B-B14F-4D97-AF65-F5344CB8AC3E}">
        <p14:creationId xmlns:p14="http://schemas.microsoft.com/office/powerpoint/2010/main" val="260192250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4" name="Picture 3" descr="kepler186f_artistconcept.jpg"/>
          <p:cNvPicPr>
            <a:picLocks noChangeAspect="1"/>
          </p:cNvPicPr>
          <p:nvPr/>
        </p:nvPicPr>
        <p:blipFill rotWithShape="1">
          <a:blip r:embed="rId3">
            <a:extLst>
              <a:ext uri="{28A0092B-C50C-407E-A947-70E740481C1C}">
                <a14:useLocalDpi xmlns:a14="http://schemas.microsoft.com/office/drawing/2010/main" val="0"/>
              </a:ext>
            </a:extLst>
          </a:blip>
          <a:srcRect l="11958" r="13054"/>
          <a:stretch/>
        </p:blipFill>
        <p:spPr>
          <a:xfrm rot="10800000">
            <a:off x="1828800" y="0"/>
            <a:ext cx="10972800" cy="8229600"/>
          </a:xfrm>
          <a:prstGeom prst="rect">
            <a:avLst/>
          </a:prstGeom>
        </p:spPr>
      </p:pic>
      <p:pic>
        <p:nvPicPr>
          <p:cNvPr id="5" name="Picture 4" descr="kepler1-launch.jpg"/>
          <p:cNvPicPr>
            <a:picLocks noChangeAspect="1"/>
          </p:cNvPicPr>
          <p:nvPr/>
        </p:nvPicPr>
        <p:blipFill rotWithShape="1">
          <a:blip r:embed="rId4">
            <a:extLst>
              <a:ext uri="{28A0092B-C50C-407E-A947-70E740481C1C}">
                <a14:useLocalDpi xmlns:a14="http://schemas.microsoft.com/office/drawing/2010/main" val="0"/>
              </a:ext>
            </a:extLst>
          </a:blip>
          <a:srcRect t="14116" r="6011" b="10554"/>
          <a:stretch/>
        </p:blipFill>
        <p:spPr>
          <a:xfrm>
            <a:off x="8353399" y="2863110"/>
            <a:ext cx="4448202" cy="5366491"/>
          </a:xfrm>
          <a:prstGeom prst="rect">
            <a:avLst/>
          </a:prstGeom>
        </p:spPr>
      </p:pic>
    </p:spTree>
    <p:extLst>
      <p:ext uri="{BB962C8B-B14F-4D97-AF65-F5344CB8AC3E}">
        <p14:creationId xmlns:p14="http://schemas.microsoft.com/office/powerpoint/2010/main" val="304645431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624840"/>
            <a:ext cx="10972800" cy="6979324"/>
          </a:xfrm>
          <a:prstGeom prst="rect">
            <a:avLst/>
          </a:prstGeom>
        </p:spPr>
      </p:pic>
    </p:spTree>
    <p:extLst>
      <p:ext uri="{BB962C8B-B14F-4D97-AF65-F5344CB8AC3E}">
        <p14:creationId xmlns:p14="http://schemas.microsoft.com/office/powerpoint/2010/main" val="13343971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408748"/>
            <a:ext cx="11836400" cy="7029617"/>
          </a:xfrm>
        </p:spPr>
        <p:txBody>
          <a:bodyPr/>
          <a:lstStyle/>
          <a:p>
            <a:r>
              <a:rPr lang="en-US" sz="3200" b="1" dirty="0" smtClean="0"/>
              <a:t>DATAVIS 300: Decision Making in Data Visualization</a:t>
            </a:r>
          </a:p>
          <a:p>
            <a:r>
              <a:rPr lang="en-US" sz="3200" b="1" dirty="0"/>
              <a:t>Certificate in Data </a:t>
            </a:r>
            <a:r>
              <a:rPr lang="en-US" sz="3200" b="1" dirty="0" smtClean="0"/>
              <a:t>Visualization</a:t>
            </a:r>
          </a:p>
          <a:p>
            <a:endParaRPr lang="en-US" sz="3200" dirty="0" smtClean="0"/>
          </a:p>
          <a:p>
            <a:r>
              <a:rPr lang="en-US" sz="3200" dirty="0" smtClean="0"/>
              <a:t>Instructor: </a:t>
            </a:r>
            <a:r>
              <a:rPr lang="en-US" sz="3200" dirty="0"/>
              <a:t>Ashley </a:t>
            </a:r>
            <a:r>
              <a:rPr lang="en-US" sz="3200" dirty="0" smtClean="0"/>
              <a:t>Howard   </a:t>
            </a:r>
            <a:r>
              <a:rPr lang="en-US" sz="3200" dirty="0" smtClean="0">
                <a:hlinkClick r:id="rId2"/>
              </a:rPr>
              <a:t>alh63gu@gmail.com</a:t>
            </a:r>
            <a:endParaRPr lang="en-US" sz="3200" dirty="0"/>
          </a:p>
          <a:p>
            <a:r>
              <a:rPr lang="en-US" sz="3200" dirty="0" smtClean="0"/>
              <a:t>TA</a:t>
            </a:r>
            <a:r>
              <a:rPr lang="en-US" sz="3200" dirty="0"/>
              <a:t>: Jay Wang  </a:t>
            </a:r>
            <a:r>
              <a:rPr lang="en-US" sz="3200" dirty="0" smtClean="0">
                <a:hlinkClick r:id="rId3"/>
              </a:rPr>
              <a:t>jayfwang2013@gmail.com</a:t>
            </a:r>
            <a:endParaRPr lang="en-US" sz="3200" dirty="0" smtClean="0"/>
          </a:p>
          <a:p>
            <a:endParaRPr lang="en-US" sz="3200" dirty="0" smtClean="0"/>
          </a:p>
          <a:p>
            <a:r>
              <a:rPr lang="en-US" sz="3200" dirty="0"/>
              <a:t>Downtown Seattle #405/Online</a:t>
            </a:r>
          </a:p>
          <a:p>
            <a:r>
              <a:rPr lang="en-US" sz="3200" dirty="0" smtClean="0"/>
              <a:t>Tuesday </a:t>
            </a:r>
            <a:r>
              <a:rPr lang="en-US" sz="3200" dirty="0"/>
              <a:t>6-9 PM</a:t>
            </a:r>
            <a:r>
              <a:rPr lang="en-US" sz="3200" dirty="0" smtClean="0"/>
              <a:t>,</a:t>
            </a:r>
          </a:p>
          <a:p>
            <a:r>
              <a:rPr lang="en-US" sz="3200" dirty="0" smtClean="0"/>
              <a:t>4/5/2016 </a:t>
            </a:r>
            <a:r>
              <a:rPr lang="en-US" sz="3200" dirty="0"/>
              <a:t>– </a:t>
            </a:r>
            <a:r>
              <a:rPr lang="en-US" sz="3200" dirty="0" smtClean="0"/>
              <a:t>6/14/2016</a:t>
            </a:r>
            <a:endParaRPr lang="en-US" sz="3200" dirty="0"/>
          </a:p>
          <a:p>
            <a:endParaRPr lang="en-US" sz="3200" dirty="0" smtClean="0"/>
          </a:p>
          <a:p>
            <a:r>
              <a:rPr lang="en-US" sz="3200" dirty="0" smtClean="0"/>
              <a:t>Note: No </a:t>
            </a:r>
            <a:r>
              <a:rPr lang="en-US" sz="3200" dirty="0"/>
              <a:t>class 4/19</a:t>
            </a:r>
          </a:p>
          <a:p>
            <a:r>
              <a:rPr lang="en-US" sz="3200" dirty="0"/>
              <a:t/>
            </a:r>
            <a:br>
              <a:rPr lang="en-US" sz="3200" dirty="0"/>
            </a:br>
            <a:endParaRPr lang="en-US" sz="3200" dirty="0"/>
          </a:p>
        </p:txBody>
      </p:sp>
      <p:sp>
        <p:nvSpPr>
          <p:cNvPr id="4" name="Rectangle 3"/>
          <p:cNvSpPr/>
          <p:nvPr/>
        </p:nvSpPr>
        <p:spPr>
          <a:xfrm>
            <a:off x="433860" y="317808"/>
            <a:ext cx="5124416" cy="830997"/>
          </a:xfrm>
          <a:prstGeom prst="rect">
            <a:avLst/>
          </a:prstGeom>
        </p:spPr>
        <p:txBody>
          <a:bodyPr wrap="none">
            <a:spAutoFit/>
          </a:bodyPr>
          <a:lstStyle/>
          <a:p>
            <a:r>
              <a:rPr lang="en-US" sz="4800" dirty="0">
                <a:solidFill>
                  <a:schemeClr val="accent6">
                    <a:lumMod val="75000"/>
                  </a:schemeClr>
                </a:solidFill>
                <a:latin typeface="+mj-lt"/>
              </a:rPr>
              <a:t>Course </a:t>
            </a:r>
            <a:r>
              <a:rPr lang="en-US" sz="4800" dirty="0" smtClean="0">
                <a:solidFill>
                  <a:schemeClr val="accent6">
                    <a:lumMod val="75000"/>
                  </a:schemeClr>
                </a:solidFill>
                <a:latin typeface="+mj-lt"/>
              </a:rPr>
              <a:t>Details</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2891602792"/>
      </p:ext>
    </p:extLst>
  </p:cSld>
  <p:clrMapOvr>
    <a:masterClrMapping/>
  </p:clrMapOvr>
  <p:transition>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28800" y="594360"/>
            <a:ext cx="10972800" cy="7023778"/>
          </a:xfrm>
          <a:prstGeom prst="rect">
            <a:avLst/>
          </a:prstGeom>
        </p:spPr>
      </p:pic>
    </p:spTree>
    <p:extLst>
      <p:ext uri="{BB962C8B-B14F-4D97-AF65-F5344CB8AC3E}">
        <p14:creationId xmlns:p14="http://schemas.microsoft.com/office/powerpoint/2010/main" val="5142692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r="1786"/>
          <a:stretch/>
        </p:blipFill>
        <p:spPr>
          <a:xfrm>
            <a:off x="1828800" y="579121"/>
            <a:ext cx="10776857" cy="7070250"/>
          </a:xfrm>
          <a:prstGeom prst="rect">
            <a:avLst/>
          </a:prstGeom>
        </p:spPr>
      </p:pic>
    </p:spTree>
    <p:extLst>
      <p:ext uri="{BB962C8B-B14F-4D97-AF65-F5344CB8AC3E}">
        <p14:creationId xmlns:p14="http://schemas.microsoft.com/office/powerpoint/2010/main" val="12325275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362200" y="0"/>
            <a:ext cx="9898912" cy="8229600"/>
          </a:xfrm>
          <a:prstGeom prst="rect">
            <a:avLst/>
          </a:prstGeom>
        </p:spPr>
      </p:pic>
    </p:spTree>
    <p:extLst>
      <p:ext uri="{BB962C8B-B14F-4D97-AF65-F5344CB8AC3E}">
        <p14:creationId xmlns:p14="http://schemas.microsoft.com/office/powerpoint/2010/main" val="24247906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r="2381"/>
          <a:stretch/>
        </p:blipFill>
        <p:spPr>
          <a:xfrm>
            <a:off x="1828800" y="579121"/>
            <a:ext cx="10711543" cy="7051909"/>
          </a:xfrm>
          <a:prstGeom prst="rect">
            <a:avLst/>
          </a:prstGeom>
        </p:spPr>
      </p:pic>
    </p:spTree>
    <p:extLst>
      <p:ext uri="{BB962C8B-B14F-4D97-AF65-F5344CB8AC3E}">
        <p14:creationId xmlns:p14="http://schemas.microsoft.com/office/powerpoint/2010/main" val="26130040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154681" y="0"/>
            <a:ext cx="8300545" cy="8229600"/>
          </a:xfrm>
          <a:prstGeom prst="rect">
            <a:avLst/>
          </a:prstGeom>
        </p:spPr>
      </p:pic>
    </p:spTree>
    <p:extLst>
      <p:ext uri="{BB962C8B-B14F-4D97-AF65-F5344CB8AC3E}">
        <p14:creationId xmlns:p14="http://schemas.microsoft.com/office/powerpoint/2010/main" val="5048644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ettiross-PPT-DRAFT-v1-0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563" y="-142239"/>
            <a:ext cx="11260554" cy="8514078"/>
          </a:xfrm>
          <a:prstGeom prst="rect">
            <a:avLst/>
          </a:prstGeom>
        </p:spPr>
      </p:pic>
    </p:spTree>
    <p:extLst>
      <p:ext uri="{BB962C8B-B14F-4D97-AF65-F5344CB8AC3E}">
        <p14:creationId xmlns:p14="http://schemas.microsoft.com/office/powerpoint/2010/main" val="159596743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1971" t="5882" r="11971" b="5882"/>
          <a:stretch/>
        </p:blipFill>
        <p:spPr>
          <a:xfrm>
            <a:off x="1828800" y="0"/>
            <a:ext cx="10972801" cy="8229600"/>
          </a:xfrm>
          <a:prstGeom prst="rect">
            <a:avLst/>
          </a:prstGeom>
        </p:spPr>
      </p:pic>
      <p:grpSp>
        <p:nvGrpSpPr>
          <p:cNvPr id="7" name="Group 6"/>
          <p:cNvGrpSpPr/>
          <p:nvPr/>
        </p:nvGrpSpPr>
        <p:grpSpPr>
          <a:xfrm>
            <a:off x="1313011" y="282498"/>
            <a:ext cx="3316958" cy="1237262"/>
            <a:chOff x="527538" y="235415"/>
            <a:chExt cx="2764132" cy="1031052"/>
          </a:xfrm>
        </p:grpSpPr>
        <p:sp>
          <p:nvSpPr>
            <p:cNvPr id="4" name="Chevron 3"/>
            <p:cNvSpPr/>
            <p:nvPr/>
          </p:nvSpPr>
          <p:spPr>
            <a:xfrm flipH="1">
              <a:off x="527538" y="373308"/>
              <a:ext cx="2764132" cy="857616"/>
            </a:xfrm>
            <a:prstGeom prst="chevron">
              <a:avLst>
                <a:gd name="adj" fmla="val 27112"/>
              </a:avLst>
            </a:prstGeom>
            <a:solidFill>
              <a:srgbClr val="3C3C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7200" dirty="0">
                <a:solidFill>
                  <a:srgbClr val="FFFFFF"/>
                </a:solidFill>
                <a:latin typeface="Gill Sans Light"/>
                <a:cs typeface="Gill Sans Light"/>
              </a:endParaRPr>
            </a:p>
          </p:txBody>
        </p:sp>
        <p:sp>
          <p:nvSpPr>
            <p:cNvPr id="6" name="Rectangle 5"/>
            <p:cNvSpPr/>
            <p:nvPr/>
          </p:nvSpPr>
          <p:spPr>
            <a:xfrm>
              <a:off x="1038331" y="235415"/>
              <a:ext cx="1922535" cy="1031052"/>
            </a:xfrm>
            <a:prstGeom prst="rect">
              <a:avLst/>
            </a:prstGeom>
          </p:spPr>
          <p:txBody>
            <a:bodyPr wrap="none">
              <a:spAutoFit/>
            </a:bodyPr>
            <a:lstStyle/>
            <a:p>
              <a:pPr algn="r"/>
              <a:r>
                <a:rPr lang="en-US" sz="7440" dirty="0">
                  <a:solidFill>
                    <a:srgbClr val="FFFFFF"/>
                  </a:solidFill>
                  <a:cs typeface="Gill Sans Light"/>
                </a:rPr>
                <a:t>1801</a:t>
              </a:r>
              <a:endParaRPr lang="en-US" sz="7440" dirty="0">
                <a:solidFill>
                  <a:srgbClr val="FFFFFF"/>
                </a:solidFill>
                <a:cs typeface="Gill Sans Light"/>
              </a:endParaRPr>
            </a:p>
          </p:txBody>
        </p:sp>
      </p:grpSp>
    </p:spTree>
    <p:extLst>
      <p:ext uri="{BB962C8B-B14F-4D97-AF65-F5344CB8AC3E}">
        <p14:creationId xmlns:p14="http://schemas.microsoft.com/office/powerpoint/2010/main" val="341751725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1971" t="5882" r="11971" b="5882"/>
          <a:stretch/>
        </p:blipFill>
        <p:spPr>
          <a:xfrm>
            <a:off x="1828800" y="0"/>
            <a:ext cx="10972800" cy="8229600"/>
          </a:xfrm>
          <a:prstGeom prst="rect">
            <a:avLst/>
          </a:prstGeom>
        </p:spPr>
      </p:pic>
      <p:grpSp>
        <p:nvGrpSpPr>
          <p:cNvPr id="6" name="Group 5"/>
          <p:cNvGrpSpPr/>
          <p:nvPr/>
        </p:nvGrpSpPr>
        <p:grpSpPr>
          <a:xfrm>
            <a:off x="1313011" y="282498"/>
            <a:ext cx="3316958" cy="1237262"/>
            <a:chOff x="527538" y="235415"/>
            <a:chExt cx="2764132" cy="1031052"/>
          </a:xfrm>
        </p:grpSpPr>
        <p:sp>
          <p:nvSpPr>
            <p:cNvPr id="7" name="Chevron 6"/>
            <p:cNvSpPr/>
            <p:nvPr/>
          </p:nvSpPr>
          <p:spPr>
            <a:xfrm flipH="1">
              <a:off x="527538" y="373308"/>
              <a:ext cx="2764132" cy="857616"/>
            </a:xfrm>
            <a:prstGeom prst="chevron">
              <a:avLst>
                <a:gd name="adj" fmla="val 27112"/>
              </a:avLst>
            </a:prstGeom>
            <a:solidFill>
              <a:srgbClr val="3C3C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7200" dirty="0">
                <a:solidFill>
                  <a:srgbClr val="FFFFFF"/>
                </a:solidFill>
                <a:latin typeface="Gill Sans Light"/>
                <a:cs typeface="Gill Sans Light"/>
              </a:endParaRPr>
            </a:p>
          </p:txBody>
        </p:sp>
        <p:sp>
          <p:nvSpPr>
            <p:cNvPr id="8" name="Rectangle 7"/>
            <p:cNvSpPr/>
            <p:nvPr/>
          </p:nvSpPr>
          <p:spPr>
            <a:xfrm>
              <a:off x="1038331" y="235415"/>
              <a:ext cx="1922535" cy="1031052"/>
            </a:xfrm>
            <a:prstGeom prst="rect">
              <a:avLst/>
            </a:prstGeom>
          </p:spPr>
          <p:txBody>
            <a:bodyPr wrap="none">
              <a:spAutoFit/>
            </a:bodyPr>
            <a:lstStyle/>
            <a:p>
              <a:pPr algn="r"/>
              <a:r>
                <a:rPr lang="en-US" sz="7440" dirty="0">
                  <a:solidFill>
                    <a:srgbClr val="FFFFFF"/>
                  </a:solidFill>
                  <a:cs typeface="Gill Sans Light"/>
                </a:rPr>
                <a:t>1812</a:t>
              </a:r>
              <a:endParaRPr lang="en-US" sz="7440" dirty="0">
                <a:solidFill>
                  <a:srgbClr val="FFFFFF"/>
                </a:solidFill>
                <a:cs typeface="Gill Sans Light"/>
              </a:endParaRPr>
            </a:p>
          </p:txBody>
        </p:sp>
      </p:grpSp>
      <p:grpSp>
        <p:nvGrpSpPr>
          <p:cNvPr id="4" name="Group 3"/>
          <p:cNvGrpSpPr/>
          <p:nvPr/>
        </p:nvGrpSpPr>
        <p:grpSpPr>
          <a:xfrm rot="21209363">
            <a:off x="9917729" y="634908"/>
            <a:ext cx="2624846" cy="1267294"/>
            <a:chOff x="7257832" y="626780"/>
            <a:chExt cx="1865694" cy="1056078"/>
          </a:xfrm>
        </p:grpSpPr>
        <p:sp>
          <p:nvSpPr>
            <p:cNvPr id="3" name="Right Arrow 2"/>
            <p:cNvSpPr/>
            <p:nvPr/>
          </p:nvSpPr>
          <p:spPr>
            <a:xfrm>
              <a:off x="7257832" y="626780"/>
              <a:ext cx="1865694" cy="274541"/>
            </a:xfrm>
            <a:prstGeom prst="rightArrow">
              <a:avLst>
                <a:gd name="adj1" fmla="val 50000"/>
                <a:gd name="adj2" fmla="val 74346"/>
              </a:avLst>
            </a:prstGeom>
            <a:gradFill flip="none" rotWithShape="1">
              <a:gsLst>
                <a:gs pos="0">
                  <a:schemeClr val="accent5">
                    <a:alpha val="0"/>
                  </a:schemeClr>
                </a:gs>
                <a:gs pos="100000">
                  <a:srgbClr val="21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rgbClr val="000000"/>
                </a:solidFill>
              </a:endParaRPr>
            </a:p>
          </p:txBody>
        </p:sp>
        <p:sp>
          <p:nvSpPr>
            <p:cNvPr id="10" name="Right Arrow 9"/>
            <p:cNvSpPr/>
            <p:nvPr/>
          </p:nvSpPr>
          <p:spPr>
            <a:xfrm>
              <a:off x="7257832" y="1017549"/>
              <a:ext cx="1865694" cy="274541"/>
            </a:xfrm>
            <a:prstGeom prst="rightArrow">
              <a:avLst>
                <a:gd name="adj1" fmla="val 50000"/>
                <a:gd name="adj2" fmla="val 74346"/>
              </a:avLst>
            </a:prstGeom>
            <a:gradFill flip="none" rotWithShape="1">
              <a:gsLst>
                <a:gs pos="0">
                  <a:schemeClr val="accent5">
                    <a:alpha val="0"/>
                  </a:schemeClr>
                </a:gs>
                <a:gs pos="100000">
                  <a:srgbClr val="21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rgbClr val="000000"/>
                </a:solidFill>
              </a:endParaRPr>
            </a:p>
          </p:txBody>
        </p:sp>
        <p:sp>
          <p:nvSpPr>
            <p:cNvPr id="11" name="Right Arrow 10"/>
            <p:cNvSpPr/>
            <p:nvPr/>
          </p:nvSpPr>
          <p:spPr>
            <a:xfrm>
              <a:off x="7257832" y="1408317"/>
              <a:ext cx="1865694" cy="274541"/>
            </a:xfrm>
            <a:prstGeom prst="rightArrow">
              <a:avLst>
                <a:gd name="adj1" fmla="val 50000"/>
                <a:gd name="adj2" fmla="val 74346"/>
              </a:avLst>
            </a:prstGeom>
            <a:gradFill flip="none" rotWithShape="1">
              <a:gsLst>
                <a:gs pos="0">
                  <a:schemeClr val="accent5">
                    <a:alpha val="0"/>
                  </a:schemeClr>
                </a:gs>
                <a:gs pos="100000">
                  <a:srgbClr val="21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rgbClr val="000000"/>
                </a:solidFill>
              </a:endParaRPr>
            </a:p>
          </p:txBody>
        </p:sp>
      </p:grpSp>
    </p:spTree>
    <p:extLst>
      <p:ext uri="{BB962C8B-B14F-4D97-AF65-F5344CB8AC3E}">
        <p14:creationId xmlns:p14="http://schemas.microsoft.com/office/powerpoint/2010/main" val="3414968378"/>
      </p:ext>
    </p:extLst>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1971" t="5882" r="11971" b="5882"/>
          <a:stretch/>
        </p:blipFill>
        <p:spPr>
          <a:xfrm>
            <a:off x="1828800" y="0"/>
            <a:ext cx="10972801" cy="8229600"/>
          </a:xfrm>
          <a:prstGeom prst="rect">
            <a:avLst/>
          </a:prstGeom>
        </p:spPr>
      </p:pic>
      <p:grpSp>
        <p:nvGrpSpPr>
          <p:cNvPr id="4" name="Group 3"/>
          <p:cNvGrpSpPr/>
          <p:nvPr/>
        </p:nvGrpSpPr>
        <p:grpSpPr>
          <a:xfrm>
            <a:off x="1313011" y="282498"/>
            <a:ext cx="3316958" cy="1237262"/>
            <a:chOff x="527538" y="235415"/>
            <a:chExt cx="2764132" cy="1031052"/>
          </a:xfrm>
        </p:grpSpPr>
        <p:sp>
          <p:nvSpPr>
            <p:cNvPr id="5" name="Chevron 4"/>
            <p:cNvSpPr/>
            <p:nvPr/>
          </p:nvSpPr>
          <p:spPr>
            <a:xfrm flipH="1">
              <a:off x="527538" y="373308"/>
              <a:ext cx="2764132" cy="857616"/>
            </a:xfrm>
            <a:prstGeom prst="chevron">
              <a:avLst>
                <a:gd name="adj" fmla="val 27112"/>
              </a:avLst>
            </a:prstGeom>
            <a:solidFill>
              <a:srgbClr val="3C3C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7200" dirty="0">
                <a:solidFill>
                  <a:srgbClr val="FFFFFF"/>
                </a:solidFill>
                <a:latin typeface="Gill Sans Light"/>
                <a:cs typeface="Gill Sans Light"/>
              </a:endParaRPr>
            </a:p>
          </p:txBody>
        </p:sp>
        <p:sp>
          <p:nvSpPr>
            <p:cNvPr id="6" name="Rectangle 5"/>
            <p:cNvSpPr/>
            <p:nvPr/>
          </p:nvSpPr>
          <p:spPr>
            <a:xfrm>
              <a:off x="1038331" y="235415"/>
              <a:ext cx="1922535" cy="1031052"/>
            </a:xfrm>
            <a:prstGeom prst="rect">
              <a:avLst/>
            </a:prstGeom>
          </p:spPr>
          <p:txBody>
            <a:bodyPr wrap="none">
              <a:spAutoFit/>
            </a:bodyPr>
            <a:lstStyle/>
            <a:p>
              <a:pPr algn="r"/>
              <a:r>
                <a:rPr lang="en-US" sz="7440" dirty="0">
                  <a:solidFill>
                    <a:srgbClr val="FFFFFF"/>
                  </a:solidFill>
                  <a:cs typeface="Gill Sans Light"/>
                </a:rPr>
                <a:t>2015</a:t>
              </a:r>
              <a:endParaRPr lang="en-US" sz="7440" dirty="0">
                <a:solidFill>
                  <a:srgbClr val="FFFFFF"/>
                </a:solidFill>
                <a:cs typeface="Gill Sans Light"/>
              </a:endParaRPr>
            </a:p>
          </p:txBody>
        </p:sp>
      </p:grpSp>
    </p:spTree>
    <p:extLst>
      <p:ext uri="{BB962C8B-B14F-4D97-AF65-F5344CB8AC3E}">
        <p14:creationId xmlns:p14="http://schemas.microsoft.com/office/powerpoint/2010/main" val="21982161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ettiross-PPT-DRAFT-v1-0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563" y="-142239"/>
            <a:ext cx="11260554" cy="8514078"/>
          </a:xfrm>
          <a:prstGeom prst="rect">
            <a:avLst/>
          </a:prstGeom>
        </p:spPr>
      </p:pic>
    </p:spTree>
    <p:extLst>
      <p:ext uri="{BB962C8B-B14F-4D97-AF65-F5344CB8AC3E}">
        <p14:creationId xmlns:p14="http://schemas.microsoft.com/office/powerpoint/2010/main" val="26266649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07148" y="1431608"/>
            <a:ext cx="11836400" cy="3877985"/>
          </a:xfrm>
        </p:spPr>
        <p:txBody>
          <a:bodyPr/>
          <a:lstStyle/>
          <a:p>
            <a:r>
              <a:rPr lang="en-US" sz="3200" b="1" dirty="0" smtClean="0"/>
              <a:t>Each lesson will be roughly split into 3rds:</a:t>
            </a:r>
          </a:p>
          <a:p>
            <a:endParaRPr lang="en-US" sz="3200" b="1" dirty="0"/>
          </a:p>
          <a:p>
            <a:r>
              <a:rPr lang="en-US" sz="3200" b="1" dirty="0" smtClean="0"/>
              <a:t>Lesson</a:t>
            </a:r>
          </a:p>
          <a:p>
            <a:r>
              <a:rPr lang="en-US" sz="3200" b="1" dirty="0" smtClean="0"/>
              <a:t>Case Study</a:t>
            </a:r>
            <a:endParaRPr lang="en-US" sz="3200" b="1" dirty="0"/>
          </a:p>
          <a:p>
            <a:r>
              <a:rPr lang="en-US" sz="3200" b="1" dirty="0" smtClean="0"/>
              <a:t>Project Progress</a:t>
            </a:r>
          </a:p>
          <a:p>
            <a:endParaRPr lang="en-US" sz="3200" b="1" dirty="0"/>
          </a:p>
          <a:p>
            <a:r>
              <a:rPr lang="en-US" sz="3200" b="1" dirty="0" smtClean="0"/>
              <a:t>Homework: Additional Resources, Video Case Studies</a:t>
            </a:r>
          </a:p>
        </p:txBody>
      </p:sp>
      <p:sp>
        <p:nvSpPr>
          <p:cNvPr id="2" name="Rectangle 1"/>
          <p:cNvSpPr/>
          <p:nvPr/>
        </p:nvSpPr>
        <p:spPr>
          <a:xfrm>
            <a:off x="433860" y="317808"/>
            <a:ext cx="5970737" cy="830997"/>
          </a:xfrm>
          <a:prstGeom prst="rect">
            <a:avLst/>
          </a:prstGeom>
        </p:spPr>
        <p:txBody>
          <a:bodyPr wrap="none">
            <a:spAutoFit/>
          </a:bodyPr>
          <a:lstStyle/>
          <a:p>
            <a:r>
              <a:rPr lang="en-US" sz="4800" dirty="0" smtClean="0">
                <a:solidFill>
                  <a:schemeClr val="accent6">
                    <a:lumMod val="75000"/>
                  </a:schemeClr>
                </a:solidFill>
                <a:latin typeface="+mj-lt"/>
              </a:rPr>
              <a:t>Course Structure</a:t>
            </a:r>
            <a:endParaRPr lang="en-US" sz="4800" dirty="0">
              <a:solidFill>
                <a:schemeClr val="accent6">
                  <a:lumMod val="75000"/>
                </a:schemeClr>
              </a:solidFill>
              <a:latin typeface="+mj-lt"/>
            </a:endParaRPr>
          </a:p>
        </p:txBody>
      </p:sp>
    </p:spTree>
    <p:extLst>
      <p:ext uri="{BB962C8B-B14F-4D97-AF65-F5344CB8AC3E}">
        <p14:creationId xmlns:p14="http://schemas.microsoft.com/office/powerpoint/2010/main" val="20524791"/>
      </p:ext>
    </p:extLst>
  </p:cSld>
  <p:clrMapOvr>
    <a:masterClrMapping/>
  </p:clrMapOvr>
  <p:transition>
    <p:fade/>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descr="Cycle-of-Visual-Analysis-17.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520" y="217627"/>
            <a:ext cx="8595360" cy="7794346"/>
          </a:xfrm>
          <a:prstGeom prst="rect">
            <a:avLst/>
          </a:prstGeom>
        </p:spPr>
      </p:pic>
    </p:spTree>
    <p:extLst>
      <p:ext uri="{BB962C8B-B14F-4D97-AF65-F5344CB8AC3E}">
        <p14:creationId xmlns:p14="http://schemas.microsoft.com/office/powerpoint/2010/main" val="331357676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Incremental</a:t>
            </a:r>
            <a:endParaRPr lang="en-US" dirty="0"/>
          </a:p>
        </p:txBody>
      </p:sp>
      <p:pic>
        <p:nvPicPr>
          <p:cNvPr id="7" name="Picture 6"/>
          <p:cNvPicPr>
            <a:picLocks noChangeAspect="1"/>
          </p:cNvPicPr>
          <p:nvPr/>
        </p:nvPicPr>
        <p:blipFill rotWithShape="1">
          <a:blip r:embed="rId3"/>
          <a:srcRect b="29397"/>
          <a:stretch/>
        </p:blipFill>
        <p:spPr>
          <a:xfrm>
            <a:off x="2283229" y="2456851"/>
            <a:ext cx="2907629" cy="29076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p:cNvPicPr>
            <a:picLocks noChangeAspect="1"/>
          </p:cNvPicPr>
          <p:nvPr/>
        </p:nvPicPr>
        <p:blipFill rotWithShape="1">
          <a:blip r:embed="rId4"/>
          <a:srcRect l="1458" t="705" b="30176"/>
          <a:stretch/>
        </p:blipFill>
        <p:spPr>
          <a:xfrm>
            <a:off x="5778064" y="2456851"/>
            <a:ext cx="2907629" cy="29076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p:cNvPicPr>
            <a:picLocks noChangeAspect="1"/>
          </p:cNvPicPr>
          <p:nvPr/>
        </p:nvPicPr>
        <p:blipFill rotWithShape="1">
          <a:blip r:embed="rId5"/>
          <a:srcRect b="29593"/>
          <a:stretch/>
        </p:blipFill>
        <p:spPr>
          <a:xfrm>
            <a:off x="9272899" y="2456851"/>
            <a:ext cx="2907629" cy="29076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6914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3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15201112" y="3187790"/>
            <a:ext cx="3964510" cy="4204080"/>
          </a:xfrm>
          <a:prstGeom prst="rect">
            <a:avLst/>
          </a:prstGeom>
          <a:ln>
            <a:solidFill>
              <a:schemeClr val="bg1">
                <a:lumMod val="90000"/>
              </a:schemeClr>
            </a:solidFill>
          </a:ln>
          <a:effectLst>
            <a:outerShdw blurRad="47625" sx="101000" sy="101000" algn="ctr" rotWithShape="0">
              <a:prstClr val="black">
                <a:alpha val="20000"/>
              </a:prstClr>
            </a:outerShdw>
          </a:effectLst>
        </p:spPr>
      </p:pic>
      <p:pic>
        <p:nvPicPr>
          <p:cNvPr id="10" name="Picture 9"/>
          <p:cNvPicPr>
            <a:picLocks noChangeAspect="1"/>
          </p:cNvPicPr>
          <p:nvPr/>
        </p:nvPicPr>
        <p:blipFill>
          <a:blip r:embed="rId4"/>
          <a:stretch>
            <a:fillRect/>
          </a:stretch>
        </p:blipFill>
        <p:spPr>
          <a:xfrm>
            <a:off x="7775046" y="3059432"/>
            <a:ext cx="4854139" cy="4816742"/>
          </a:xfrm>
          <a:prstGeom prst="rect">
            <a:avLst/>
          </a:prstGeom>
          <a:ln>
            <a:solidFill>
              <a:schemeClr val="bg1">
                <a:lumMod val="90000"/>
              </a:schemeClr>
            </a:solidFill>
          </a:ln>
          <a:effectLst>
            <a:outerShdw blurRad="47625" dist="25400" dir="1260000" algn="ctr" rotWithShape="0">
              <a:prstClr val="black">
                <a:alpha val="20000"/>
              </a:prstClr>
            </a:outerShdw>
          </a:effectLst>
        </p:spPr>
      </p:pic>
      <p:pic>
        <p:nvPicPr>
          <p:cNvPr id="11" name="Picture 10"/>
          <p:cNvPicPr>
            <a:picLocks noChangeAspect="1"/>
          </p:cNvPicPr>
          <p:nvPr/>
        </p:nvPicPr>
        <p:blipFill>
          <a:blip r:embed="rId5"/>
          <a:stretch>
            <a:fillRect/>
          </a:stretch>
        </p:blipFill>
        <p:spPr>
          <a:xfrm>
            <a:off x="1730829" y="409797"/>
            <a:ext cx="5769253" cy="7436558"/>
          </a:xfrm>
          <a:prstGeom prst="rect">
            <a:avLst/>
          </a:prstGeom>
          <a:ln>
            <a:solidFill>
              <a:schemeClr val="bg1">
                <a:lumMod val="90000"/>
              </a:schemeClr>
            </a:solidFill>
          </a:ln>
          <a:effectLst>
            <a:outerShdw blurRad="47625" dist="25400" dir="1260000" algn="ctr" rotWithShape="0">
              <a:prstClr val="black">
                <a:alpha val="20000"/>
              </a:prstClr>
            </a:outerShdw>
          </a:effectLst>
        </p:spPr>
      </p:pic>
      <p:pic>
        <p:nvPicPr>
          <p:cNvPr id="12" name="Picture 11"/>
          <p:cNvPicPr>
            <a:picLocks noChangeAspect="1"/>
          </p:cNvPicPr>
          <p:nvPr/>
        </p:nvPicPr>
        <p:blipFill>
          <a:blip r:embed="rId6"/>
          <a:stretch>
            <a:fillRect/>
          </a:stretch>
        </p:blipFill>
        <p:spPr>
          <a:xfrm>
            <a:off x="7771522" y="398415"/>
            <a:ext cx="4899060" cy="2365493"/>
          </a:xfrm>
          <a:prstGeom prst="rect">
            <a:avLst/>
          </a:prstGeom>
          <a:ln>
            <a:solidFill>
              <a:schemeClr val="bg1">
                <a:lumMod val="90000"/>
              </a:schemeClr>
            </a:solidFill>
          </a:ln>
          <a:effectLst>
            <a:outerShdw blurRad="47625" dist="25400" dir="1260000" algn="ctr" rotWithShape="0">
              <a:prstClr val="black">
                <a:alpha val="20000"/>
              </a:prstClr>
            </a:outerShdw>
          </a:effectLst>
        </p:spPr>
      </p:pic>
    </p:spTree>
    <p:extLst>
      <p:ext uri="{BB962C8B-B14F-4D97-AF65-F5344CB8AC3E}">
        <p14:creationId xmlns:p14="http://schemas.microsoft.com/office/powerpoint/2010/main" val="384223455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410" name="Rectangle 7"/>
          <p:cNvSpPr>
            <a:spLocks noChangeArrowheads="1"/>
          </p:cNvSpPr>
          <p:nvPr/>
        </p:nvSpPr>
        <p:spPr bwMode="auto">
          <a:xfrm>
            <a:off x="1828801" y="-388451"/>
            <a:ext cx="184731" cy="483530"/>
          </a:xfrm>
          <a:prstGeom prst="rect">
            <a:avLst/>
          </a:prstGeom>
          <a:noFill/>
          <a:ln w="9525">
            <a:noFill/>
            <a:miter lim="800000"/>
            <a:headEnd/>
            <a:tailEnd/>
          </a:ln>
        </p:spPr>
        <p:txBody>
          <a:bodyPr wrap="none" anchor="ctr">
            <a:spAutoFit/>
          </a:bodyPr>
          <a:lstStyle/>
          <a:p>
            <a:endParaRPr lang="en-US" sz="2542"/>
          </a:p>
        </p:txBody>
      </p:sp>
      <p:sp>
        <p:nvSpPr>
          <p:cNvPr id="40" name="Rectangle 3"/>
          <p:cNvSpPr txBox="1">
            <a:spLocks noChangeArrowheads="1"/>
          </p:cNvSpPr>
          <p:nvPr/>
        </p:nvSpPr>
        <p:spPr bwMode="auto">
          <a:xfrm>
            <a:off x="5943600" y="1554480"/>
            <a:ext cx="6675120" cy="1280160"/>
          </a:xfrm>
          <a:prstGeom prst="rect">
            <a:avLst/>
          </a:prstGeom>
          <a:noFill/>
          <a:ln w="9525">
            <a:noFill/>
            <a:miter lim="800000"/>
            <a:headEnd/>
            <a:tailEnd/>
          </a:ln>
        </p:spPr>
        <p:txBody>
          <a:bodyPr/>
          <a:lstStyle/>
          <a:p>
            <a:pPr algn="r">
              <a:lnSpc>
                <a:spcPct val="90000"/>
              </a:lnSpc>
              <a:spcBef>
                <a:spcPct val="10000"/>
              </a:spcBef>
              <a:defRPr/>
            </a:pPr>
            <a:endParaRPr lang="en-US" sz="2880" b="1" kern="0" dirty="0">
              <a:solidFill>
                <a:srgbClr val="1F437D"/>
              </a:solidFill>
              <a:latin typeface="Myriad Pro" pitchFamily="34" charset="0"/>
            </a:endParaRPr>
          </a:p>
        </p:txBody>
      </p:sp>
      <p:pic>
        <p:nvPicPr>
          <p:cNvPr id="5" name="Picture 4" descr="iStock_000012214814_Large.jpg"/>
          <p:cNvPicPr>
            <a:picLocks noChangeAspect="1"/>
          </p:cNvPicPr>
          <p:nvPr/>
        </p:nvPicPr>
        <p:blipFill rotWithShape="1">
          <a:blip r:embed="rId3">
            <a:extLst>
              <a:ext uri="{28A0092B-C50C-407E-A947-70E740481C1C}">
                <a14:useLocalDpi xmlns:a14="http://schemas.microsoft.com/office/drawing/2010/main" val="0"/>
              </a:ext>
            </a:extLst>
          </a:blip>
          <a:srcRect l="12372" r="12561"/>
          <a:stretch/>
        </p:blipFill>
        <p:spPr>
          <a:xfrm>
            <a:off x="1828800" y="0"/>
            <a:ext cx="10972801" cy="8229600"/>
          </a:xfrm>
          <a:prstGeom prst="rect">
            <a:avLst/>
          </a:prstGeom>
        </p:spPr>
      </p:pic>
    </p:spTree>
    <p:extLst>
      <p:ext uri="{BB962C8B-B14F-4D97-AF65-F5344CB8AC3E}">
        <p14:creationId xmlns:p14="http://schemas.microsoft.com/office/powerpoint/2010/main" val="190413900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8434" name="Rectangle 4"/>
          <p:cNvSpPr>
            <a:spLocks noChangeArrowheads="1"/>
          </p:cNvSpPr>
          <p:nvPr/>
        </p:nvSpPr>
        <p:spPr bwMode="auto">
          <a:xfrm>
            <a:off x="1828801" y="-388451"/>
            <a:ext cx="184731" cy="483530"/>
          </a:xfrm>
          <a:prstGeom prst="rect">
            <a:avLst/>
          </a:prstGeom>
          <a:noFill/>
          <a:ln w="9525">
            <a:noFill/>
            <a:miter lim="800000"/>
            <a:headEnd/>
            <a:tailEnd/>
          </a:ln>
        </p:spPr>
        <p:txBody>
          <a:bodyPr wrap="none" anchor="ctr">
            <a:spAutoFit/>
          </a:bodyPr>
          <a:lstStyle/>
          <a:p>
            <a:endParaRPr lang="en-US" sz="2542"/>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725" t="1034" r="1003" b="1755"/>
          <a:stretch/>
        </p:blipFill>
        <p:spPr bwMode="auto">
          <a:xfrm>
            <a:off x="3243072" y="85344"/>
            <a:ext cx="8205217" cy="802233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2" name="Right Arrow 1"/>
          <p:cNvSpPr/>
          <p:nvPr/>
        </p:nvSpPr>
        <p:spPr>
          <a:xfrm rot="14457442">
            <a:off x="6813364" y="2662063"/>
            <a:ext cx="405404" cy="225840"/>
          </a:xfrm>
          <a:prstGeom prst="rightArrow">
            <a:avLst>
              <a:gd name="adj1" fmla="val 28473"/>
              <a:gd name="adj2" fmla="val 132870"/>
            </a:avLst>
          </a:prstGeom>
          <a:solidFill>
            <a:schemeClr val="bg1"/>
          </a:solidFill>
          <a:ln>
            <a:solidFill>
              <a:schemeClr val="tx1">
                <a:lumMod val="75000"/>
                <a:lumOff val="2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p>
        </p:txBody>
      </p:sp>
    </p:spTree>
    <p:extLst>
      <p:ext uri="{BB962C8B-B14F-4D97-AF65-F5344CB8AC3E}">
        <p14:creationId xmlns:p14="http://schemas.microsoft.com/office/powerpoint/2010/main" val="1340096321"/>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descr="tropical-ocean.jpg"/>
          <p:cNvPicPr>
            <a:picLocks noChangeAspect="1"/>
          </p:cNvPicPr>
          <p:nvPr/>
        </p:nvPicPr>
        <p:blipFill rotWithShape="1">
          <a:blip r:embed="rId3">
            <a:extLst>
              <a:ext uri="{28A0092B-C50C-407E-A947-70E740481C1C}">
                <a14:useLocalDpi xmlns:a14="http://schemas.microsoft.com/office/drawing/2010/main" val="0"/>
              </a:ext>
            </a:extLst>
          </a:blip>
          <a:srcRect l="5093" r="11574"/>
          <a:stretch/>
        </p:blipFill>
        <p:spPr>
          <a:xfrm>
            <a:off x="1828800" y="0"/>
            <a:ext cx="10972800" cy="8229600"/>
          </a:xfrm>
          <a:prstGeom prst="rect">
            <a:avLst/>
          </a:prstGeom>
        </p:spPr>
      </p:pic>
    </p:spTree>
    <p:extLst>
      <p:ext uri="{BB962C8B-B14F-4D97-AF65-F5344CB8AC3E}">
        <p14:creationId xmlns:p14="http://schemas.microsoft.com/office/powerpoint/2010/main" val="79869280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17" name="Picture 16" descr="Sticking-to-the-Waves-13.jpg"/>
          <p:cNvPicPr>
            <a:picLocks noChangeAspect="1"/>
          </p:cNvPicPr>
          <p:nvPr/>
        </p:nvPicPr>
        <p:blipFill rotWithShape="1">
          <a:blip r:embed="rId3">
            <a:extLst>
              <a:ext uri="{28A0092B-C50C-407E-A947-70E740481C1C}">
                <a14:useLocalDpi xmlns:a14="http://schemas.microsoft.com/office/drawing/2010/main" val="0"/>
              </a:ext>
            </a:extLst>
          </a:blip>
          <a:srcRect l="12249" r="6571"/>
          <a:stretch/>
        </p:blipFill>
        <p:spPr>
          <a:xfrm>
            <a:off x="2850073" y="-40639"/>
            <a:ext cx="8924362" cy="8311870"/>
          </a:xfrm>
          <a:prstGeom prst="rect">
            <a:avLst/>
          </a:prstGeom>
        </p:spPr>
      </p:pic>
      <p:cxnSp>
        <p:nvCxnSpPr>
          <p:cNvPr id="7" name="Straight Arrow Connector 6"/>
          <p:cNvCxnSpPr/>
          <p:nvPr/>
        </p:nvCxnSpPr>
        <p:spPr>
          <a:xfrm>
            <a:off x="6867334" y="3459316"/>
            <a:ext cx="0" cy="1266664"/>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8084610" y="4245300"/>
            <a:ext cx="0" cy="1266664"/>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rot="5400000">
            <a:off x="7909908" y="3344784"/>
            <a:ext cx="0" cy="1266664"/>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rot="5400000" flipV="1">
            <a:off x="7014841" y="4749989"/>
            <a:ext cx="0" cy="1266664"/>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grpSp>
        <p:nvGrpSpPr>
          <p:cNvPr id="16" name="Group 15"/>
          <p:cNvGrpSpPr/>
          <p:nvPr/>
        </p:nvGrpSpPr>
        <p:grpSpPr>
          <a:xfrm>
            <a:off x="5246344" y="2147605"/>
            <a:ext cx="4547792" cy="4682906"/>
            <a:chOff x="2581350" y="1748259"/>
            <a:chExt cx="3876149" cy="3991308"/>
          </a:xfrm>
        </p:grpSpPr>
        <p:sp>
          <p:nvSpPr>
            <p:cNvPr id="12" name="Donut 11"/>
            <p:cNvSpPr/>
            <p:nvPr/>
          </p:nvSpPr>
          <p:spPr>
            <a:xfrm>
              <a:off x="4304999" y="1748259"/>
              <a:ext cx="461839" cy="486543"/>
            </a:xfrm>
            <a:prstGeom prst="donut">
              <a:avLst>
                <a:gd name="adj" fmla="val 13043"/>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chemeClr val="tx1"/>
                </a:solidFill>
              </a:endParaRPr>
            </a:p>
          </p:txBody>
        </p:sp>
        <p:sp>
          <p:nvSpPr>
            <p:cNvPr id="13" name="Donut 12"/>
            <p:cNvSpPr/>
            <p:nvPr/>
          </p:nvSpPr>
          <p:spPr>
            <a:xfrm>
              <a:off x="5995660" y="3537751"/>
              <a:ext cx="461839" cy="486543"/>
            </a:xfrm>
            <a:prstGeom prst="donut">
              <a:avLst>
                <a:gd name="adj" fmla="val 13043"/>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chemeClr val="tx1"/>
                </a:solidFill>
              </a:endParaRPr>
            </a:p>
          </p:txBody>
        </p:sp>
        <p:sp>
          <p:nvSpPr>
            <p:cNvPr id="14" name="Donut 13"/>
            <p:cNvSpPr/>
            <p:nvPr/>
          </p:nvSpPr>
          <p:spPr>
            <a:xfrm>
              <a:off x="4255517" y="5253024"/>
              <a:ext cx="461839" cy="486543"/>
            </a:xfrm>
            <a:prstGeom prst="donut">
              <a:avLst>
                <a:gd name="adj" fmla="val 13043"/>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chemeClr val="tx1"/>
                </a:solidFill>
              </a:endParaRPr>
            </a:p>
          </p:txBody>
        </p:sp>
        <p:sp>
          <p:nvSpPr>
            <p:cNvPr id="15" name="Donut 14"/>
            <p:cNvSpPr/>
            <p:nvPr/>
          </p:nvSpPr>
          <p:spPr>
            <a:xfrm>
              <a:off x="2581350" y="3521258"/>
              <a:ext cx="461839" cy="486543"/>
            </a:xfrm>
            <a:prstGeom prst="donut">
              <a:avLst>
                <a:gd name="adj" fmla="val 13043"/>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chemeClr val="tx1"/>
                </a:solidFill>
              </a:endParaRPr>
            </a:p>
          </p:txBody>
        </p:sp>
      </p:grpSp>
      <p:sp>
        <p:nvSpPr>
          <p:cNvPr id="22" name="Block Arc 21"/>
          <p:cNvSpPr/>
          <p:nvPr/>
        </p:nvSpPr>
        <p:spPr>
          <a:xfrm rot="16360333">
            <a:off x="6392031" y="4100710"/>
            <a:ext cx="2304462" cy="951158"/>
          </a:xfrm>
          <a:prstGeom prst="blockArc">
            <a:avLst>
              <a:gd name="adj1" fmla="val 10800000"/>
              <a:gd name="adj2" fmla="val 21329185"/>
              <a:gd name="adj3" fmla="val 7886"/>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542">
              <a:solidFill>
                <a:schemeClr val="tx1"/>
              </a:solidFill>
            </a:endParaRPr>
          </a:p>
        </p:txBody>
      </p:sp>
    </p:spTree>
    <p:extLst>
      <p:ext uri="{BB962C8B-B14F-4D97-AF65-F5344CB8AC3E}">
        <p14:creationId xmlns:p14="http://schemas.microsoft.com/office/powerpoint/2010/main" val="240736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3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3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300"/>
                                        <p:tgtEl>
                                          <p:spTgt spid="22"/>
                                        </p:tgtEl>
                                      </p:cBhvr>
                                    </p:animEffect>
                                    <p:set>
                                      <p:cBhvr>
                                        <p:cTn id="15" dur="1" fill="hold">
                                          <p:stCondLst>
                                            <p:cond delay="299"/>
                                          </p:stCondLst>
                                        </p:cTn>
                                        <p:tgtEl>
                                          <p:spTgt spid="22"/>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3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300"/>
                                        <p:tgtEl>
                                          <p:spTgt spid="10"/>
                                        </p:tgtEl>
                                      </p:cBhvr>
                                    </p:animEffect>
                                  </p:childTnLst>
                                </p:cTn>
                              </p:par>
                              <p:par>
                                <p:cTn id="22" presetID="10"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3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3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300"/>
                                        <p:tgtEl>
                                          <p:spTgt spid="16"/>
                                        </p:tgtEl>
                                      </p:cBhvr>
                                    </p:animEffect>
                                  </p:childTnLst>
                                </p:cTn>
                              </p:par>
                              <p:par>
                                <p:cTn id="30" presetID="10" presetClass="exit" presetSubtype="0" fill="hold" nodeType="withEffect">
                                  <p:stCondLst>
                                    <p:cond delay="0"/>
                                  </p:stCondLst>
                                  <p:childTnLst>
                                    <p:animEffect transition="out" filter="fade">
                                      <p:cBhvr>
                                        <p:cTn id="31" dur="300"/>
                                        <p:tgtEl>
                                          <p:spTgt spid="9"/>
                                        </p:tgtEl>
                                      </p:cBhvr>
                                    </p:animEffect>
                                    <p:set>
                                      <p:cBhvr>
                                        <p:cTn id="32" dur="1" fill="hold">
                                          <p:stCondLst>
                                            <p:cond delay="299"/>
                                          </p:stCondLst>
                                        </p:cTn>
                                        <p:tgtEl>
                                          <p:spTgt spid="9"/>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300"/>
                                        <p:tgtEl>
                                          <p:spTgt spid="7"/>
                                        </p:tgtEl>
                                      </p:cBhvr>
                                    </p:animEffect>
                                    <p:set>
                                      <p:cBhvr>
                                        <p:cTn id="35" dur="1" fill="hold">
                                          <p:stCondLst>
                                            <p:cond delay="299"/>
                                          </p:stCondLst>
                                        </p:cTn>
                                        <p:tgtEl>
                                          <p:spTgt spid="7"/>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300"/>
                                        <p:tgtEl>
                                          <p:spTgt spid="10"/>
                                        </p:tgtEl>
                                      </p:cBhvr>
                                    </p:animEffect>
                                    <p:set>
                                      <p:cBhvr>
                                        <p:cTn id="38" dur="1" fill="hold">
                                          <p:stCondLst>
                                            <p:cond delay="299"/>
                                          </p:stCondLst>
                                        </p:cTn>
                                        <p:tgtEl>
                                          <p:spTgt spid="10"/>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300"/>
                                        <p:tgtEl>
                                          <p:spTgt spid="8"/>
                                        </p:tgtEl>
                                      </p:cBhvr>
                                    </p:animEffect>
                                    <p:set>
                                      <p:cBhvr>
                                        <p:cTn id="41" dur="1" fill="hold">
                                          <p:stCondLst>
                                            <p:cond delay="2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828801" y="0"/>
            <a:ext cx="10965416" cy="8229600"/>
          </a:xfrm>
          <a:prstGeom prst="rect">
            <a:avLst/>
          </a:prstGeom>
        </p:spPr>
      </p:pic>
      <p:sp>
        <p:nvSpPr>
          <p:cNvPr id="4" name="Rectangle 3"/>
          <p:cNvSpPr/>
          <p:nvPr/>
        </p:nvSpPr>
        <p:spPr>
          <a:xfrm>
            <a:off x="1883697" y="7819390"/>
            <a:ext cx="10964412" cy="313932"/>
          </a:xfrm>
          <a:prstGeom prst="rect">
            <a:avLst/>
          </a:prstGeom>
        </p:spPr>
        <p:txBody>
          <a:bodyPr wrap="none">
            <a:spAutoFit/>
          </a:bodyPr>
          <a:lstStyle/>
          <a:p>
            <a:r>
              <a:rPr lang="en-US" sz="1440" dirty="0">
                <a:solidFill>
                  <a:srgbClr val="FFFFFF"/>
                </a:solidFill>
              </a:rPr>
              <a:t>Photograph by Walter </a:t>
            </a:r>
            <a:r>
              <a:rPr lang="en-US" sz="1440" dirty="0" err="1">
                <a:solidFill>
                  <a:srgbClr val="FFFFFF"/>
                </a:solidFill>
              </a:rPr>
              <a:t>Meayers</a:t>
            </a:r>
            <a:r>
              <a:rPr lang="en-US" sz="1440" dirty="0">
                <a:solidFill>
                  <a:srgbClr val="FFFFFF"/>
                </a:solidFill>
              </a:rPr>
              <a:t> </a:t>
            </a:r>
            <a:r>
              <a:rPr lang="en-US" sz="1440" dirty="0">
                <a:solidFill>
                  <a:srgbClr val="FFFFFF"/>
                </a:solidFill>
              </a:rPr>
              <a:t>Edwards</a:t>
            </a:r>
            <a:r>
              <a:rPr lang="en-US" sz="1440" dirty="0">
                <a:solidFill>
                  <a:srgbClr val="FFFFFF"/>
                </a:solidFill>
              </a:rPr>
              <a:t>, </a:t>
            </a:r>
            <a:r>
              <a:rPr lang="en-US" sz="1440" dirty="0">
                <a:solidFill>
                  <a:srgbClr val="FFFFFF"/>
                </a:solidFill>
                <a:hlinkClick r:id="rId4"/>
              </a:rPr>
              <a:t>http://</a:t>
            </a:r>
            <a:r>
              <a:rPr lang="en-US" sz="1440" dirty="0" err="1">
                <a:solidFill>
                  <a:srgbClr val="FFFFFF"/>
                </a:solidFill>
                <a:hlinkClick r:id="rId4"/>
              </a:rPr>
              <a:t>education.nationalgeographic.com</a:t>
            </a:r>
            <a:r>
              <a:rPr lang="en-US" sz="1440" dirty="0">
                <a:solidFill>
                  <a:srgbClr val="FFFFFF"/>
                </a:solidFill>
                <a:hlinkClick r:id="rId4"/>
              </a:rPr>
              <a:t>/education/media/</a:t>
            </a:r>
            <a:r>
              <a:rPr lang="en-US" sz="1440" dirty="0" err="1">
                <a:solidFill>
                  <a:srgbClr val="FFFFFF"/>
                </a:solidFill>
                <a:hlinkClick r:id="rId4"/>
              </a:rPr>
              <a:t>micronesian</a:t>
            </a:r>
            <a:r>
              <a:rPr lang="en-US" sz="1440" dirty="0">
                <a:solidFill>
                  <a:srgbClr val="FFFFFF"/>
                </a:solidFill>
                <a:hlinkClick r:id="rId4"/>
              </a:rPr>
              <a:t>-stick-chart/?</a:t>
            </a:r>
            <a:r>
              <a:rPr lang="en-US" sz="1440" dirty="0" err="1">
                <a:solidFill>
                  <a:srgbClr val="FFFFFF"/>
                </a:solidFill>
                <a:hlinkClick r:id="rId4"/>
              </a:rPr>
              <a:t>ar_a</a:t>
            </a:r>
            <a:r>
              <a:rPr lang="en-US" sz="1440" dirty="0">
                <a:solidFill>
                  <a:srgbClr val="FFFFFF"/>
                </a:solidFill>
                <a:hlinkClick r:id="rId4"/>
              </a:rPr>
              <a:t>=1</a:t>
            </a:r>
            <a:endParaRPr lang="en-US" sz="1440" dirty="0">
              <a:solidFill>
                <a:srgbClr val="FFFFFF"/>
              </a:solidFill>
            </a:endParaRPr>
          </a:p>
        </p:txBody>
      </p:sp>
    </p:spTree>
    <p:extLst>
      <p:ext uri="{BB962C8B-B14F-4D97-AF65-F5344CB8AC3E}">
        <p14:creationId xmlns:p14="http://schemas.microsoft.com/office/powerpoint/2010/main" val="1680727447"/>
      </p:ext>
    </p:extLst>
  </p:cSld>
  <p:clrMapOvr>
    <a:masterClrMapping/>
  </p:clrMapOvr>
  <p:transition>
    <p:fade/>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8588" y="1350914"/>
            <a:ext cx="11836008" cy="1079598"/>
          </a:xfrm>
          <a:prstGeom prst="rect">
            <a:avLst/>
          </a:prstGeom>
        </p:spPr>
        <p:txBody>
          <a:bodyPr/>
          <a:lstStyle/>
          <a:p>
            <a:pPr algn="l"/>
            <a:r>
              <a:rPr lang="en-US" dirty="0">
                <a:solidFill>
                  <a:schemeClr val="accent6">
                    <a:lumMod val="60000"/>
                    <a:lumOff val="40000"/>
                  </a:schemeClr>
                </a:solidFill>
              </a:rPr>
              <a:t>My Story</a:t>
            </a:r>
            <a:r>
              <a:rPr lang="en-US" dirty="0">
                <a:solidFill>
                  <a:schemeClr val="accent6">
                    <a:lumMod val="60000"/>
                    <a:lumOff val="40000"/>
                  </a:schemeClr>
                </a:solidFill>
              </a:rPr>
              <a:t/>
            </a:r>
            <a:br>
              <a:rPr lang="en-US" dirty="0">
                <a:solidFill>
                  <a:schemeClr val="accent6">
                    <a:lumMod val="60000"/>
                    <a:lumOff val="40000"/>
                  </a:schemeClr>
                </a:solidFill>
              </a:rPr>
            </a:br>
            <a:r>
              <a:rPr lang="en-US" dirty="0">
                <a:solidFill>
                  <a:schemeClr val="accent6">
                    <a:lumMod val="60000"/>
                    <a:lumOff val="40000"/>
                  </a:schemeClr>
                </a:solidFill>
              </a:rPr>
              <a:t>Course Introduction</a:t>
            </a:r>
            <a:r>
              <a:rPr lang="en-US" dirty="0" smtClean="0">
                <a:solidFill>
                  <a:schemeClr val="accent6">
                    <a:lumMod val="60000"/>
                    <a:lumOff val="40000"/>
                  </a:schemeClr>
                </a:solidFill>
              </a:rPr>
              <a:t/>
            </a:r>
            <a:br>
              <a:rPr lang="en-US" dirty="0" smtClean="0">
                <a:solidFill>
                  <a:schemeClr val="accent6">
                    <a:lumMod val="60000"/>
                    <a:lumOff val="40000"/>
                  </a:schemeClr>
                </a:solidFill>
              </a:rPr>
            </a:br>
            <a:r>
              <a:rPr lang="en-US" dirty="0">
                <a:solidFill>
                  <a:schemeClr val="accent6">
                    <a:lumMod val="60000"/>
                    <a:lumOff val="40000"/>
                  </a:schemeClr>
                </a:solidFill>
              </a:rPr>
              <a:t>Today’s Lesson:</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	</a:t>
            </a:r>
            <a:r>
              <a:rPr lang="en-US" sz="4400" dirty="0" smtClean="0">
                <a:solidFill>
                  <a:schemeClr val="accent6">
                    <a:lumMod val="60000"/>
                    <a:lumOff val="40000"/>
                  </a:schemeClr>
                </a:solidFill>
              </a:rPr>
              <a:t>The Irony of the </a:t>
            </a:r>
            <a:r>
              <a:rPr lang="en-US" sz="4400" dirty="0">
                <a:solidFill>
                  <a:schemeClr val="accent6">
                    <a:lumMod val="60000"/>
                    <a:lumOff val="40000"/>
                  </a:schemeClr>
                </a:solidFill>
              </a:rPr>
              <a:t>Mind</a:t>
            </a: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t>
            </a:r>
            <a:r>
              <a:rPr lang="en-US" sz="4400" dirty="0" smtClean="0">
                <a:solidFill>
                  <a:schemeClr val="accent3"/>
                </a:solidFill>
              </a:rPr>
              <a:t>Discussion</a:t>
            </a: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dirty="0" smtClean="0">
                <a:solidFill>
                  <a:schemeClr val="accent6">
                    <a:lumMod val="60000"/>
                    <a:lumOff val="40000"/>
                  </a:schemeClr>
                </a:solidFill>
              </a:rPr>
              <a:t>Homework</a:t>
            </a:r>
            <a:endParaRPr lang="en-US" dirty="0">
              <a:solidFill>
                <a:schemeClr val="accent6">
                  <a:lumMod val="60000"/>
                  <a:lumOff val="40000"/>
                </a:schemeClr>
              </a:solidFill>
            </a:endParaRPr>
          </a:p>
        </p:txBody>
      </p:sp>
      <p:sp>
        <p:nvSpPr>
          <p:cNvPr id="3" name="Rectangle 2"/>
          <p:cNvSpPr/>
          <p:nvPr/>
        </p:nvSpPr>
        <p:spPr bwMode="auto">
          <a:xfrm>
            <a:off x="11401425" y="6772275"/>
            <a:ext cx="3228975" cy="12573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412956818"/>
      </p:ext>
    </p:extLst>
  </p:cSld>
  <p:clrMapOvr>
    <a:masterClrMapping/>
  </p:clrMapOvr>
  <p:transition>
    <p:fade/>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4248" y="1390919"/>
            <a:ext cx="13277532" cy="1079598"/>
          </a:xfrm>
        </p:spPr>
        <p:txBody>
          <a:bodyPr/>
          <a:lstStyle/>
          <a:p>
            <a:pPr>
              <a:lnSpc>
                <a:spcPct val="100000"/>
              </a:lnSpc>
              <a:spcAft>
                <a:spcPts val="600"/>
              </a:spcAft>
            </a:pPr>
            <a:r>
              <a:rPr lang="en-US" sz="4800" dirty="0"/>
              <a:t/>
            </a:r>
            <a:br>
              <a:rPr lang="en-US" sz="4800" dirty="0"/>
            </a:br>
            <a:r>
              <a:rPr lang="en-US" sz="4800" dirty="0" smtClean="0"/>
              <a:t>Do </a:t>
            </a:r>
            <a:r>
              <a:rPr lang="en-US" sz="4800" dirty="0"/>
              <a:t>you think Data Visualization should be </a:t>
            </a:r>
            <a:r>
              <a:rPr lang="en-US" sz="4800" dirty="0" smtClean="0"/>
              <a:t>further as an accepted norm </a:t>
            </a:r>
            <a:r>
              <a:rPr lang="en-US" sz="4800" dirty="0"/>
              <a:t>than it is now</a:t>
            </a:r>
            <a:r>
              <a:rPr lang="en-US" sz="4800" dirty="0" smtClean="0"/>
              <a:t>?</a:t>
            </a:r>
            <a:br>
              <a:rPr lang="en-US" sz="4800" dirty="0" smtClean="0"/>
            </a:br>
            <a:r>
              <a:rPr lang="en-US" sz="4800" dirty="0"/>
              <a:t/>
            </a:r>
            <a:br>
              <a:rPr lang="en-US" sz="4800" dirty="0"/>
            </a:br>
            <a:r>
              <a:rPr lang="en-US" sz="4800" dirty="0" smtClean="0"/>
              <a:t>Yes? No? Why?</a:t>
            </a:r>
            <a:endParaRPr lang="en-US" sz="4800" dirty="0"/>
          </a:p>
        </p:txBody>
      </p:sp>
      <p:sp>
        <p:nvSpPr>
          <p:cNvPr id="4" name="Rectangle 3"/>
          <p:cNvSpPr/>
          <p:nvPr/>
        </p:nvSpPr>
        <p:spPr>
          <a:xfrm>
            <a:off x="433860" y="317808"/>
            <a:ext cx="7454990" cy="830997"/>
          </a:xfrm>
          <a:prstGeom prst="rect">
            <a:avLst/>
          </a:prstGeom>
        </p:spPr>
        <p:txBody>
          <a:bodyPr wrap="none">
            <a:spAutoFit/>
          </a:bodyPr>
          <a:lstStyle/>
          <a:p>
            <a:r>
              <a:rPr lang="en-US" sz="4800" dirty="0" smtClean="0">
                <a:solidFill>
                  <a:schemeClr val="accent4">
                    <a:lumMod val="20000"/>
                    <a:lumOff val="80000"/>
                  </a:schemeClr>
                </a:solidFill>
                <a:latin typeface="+mj-lt"/>
              </a:rPr>
              <a:t>Discussion/Reflection</a:t>
            </a:r>
            <a:endParaRPr lang="en-US" sz="4800" dirty="0">
              <a:solidFill>
                <a:schemeClr val="accent4">
                  <a:lumMod val="20000"/>
                  <a:lumOff val="80000"/>
                </a:schemeClr>
              </a:solidFill>
              <a:latin typeface="+mj-lt"/>
            </a:endParaRPr>
          </a:p>
        </p:txBody>
      </p:sp>
    </p:spTree>
    <p:extLst>
      <p:ext uri="{BB962C8B-B14F-4D97-AF65-F5344CB8AC3E}">
        <p14:creationId xmlns:p14="http://schemas.microsoft.com/office/powerpoint/2010/main" val="1698491100"/>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07148" y="1431608"/>
            <a:ext cx="11836400" cy="6093976"/>
          </a:xfrm>
        </p:spPr>
        <p:txBody>
          <a:bodyPr/>
          <a:lstStyle/>
          <a:p>
            <a:r>
              <a:rPr lang="en-US" sz="3200" b="1" dirty="0" smtClean="0"/>
              <a:t>Attendance </a:t>
            </a:r>
            <a:r>
              <a:rPr lang="en-US" sz="3200" dirty="0" smtClean="0"/>
              <a:t>– </a:t>
            </a:r>
            <a:r>
              <a:rPr lang="en-US" sz="3200" dirty="0"/>
              <a:t>All Students must attend at least 80% of the sessions.  </a:t>
            </a:r>
            <a:endParaRPr lang="en-US" sz="3200" dirty="0" smtClean="0"/>
          </a:p>
          <a:p>
            <a:endParaRPr lang="en-US" sz="3200" dirty="0"/>
          </a:p>
          <a:p>
            <a:r>
              <a:rPr lang="en-US" sz="3200" b="1" dirty="0"/>
              <a:t>Assignments</a:t>
            </a:r>
            <a:r>
              <a:rPr lang="en-US" sz="3200" dirty="0"/>
              <a:t> – There are </a:t>
            </a:r>
            <a:r>
              <a:rPr lang="en-US" sz="3200" dirty="0" err="1" smtClean="0"/>
              <a:t>ficer</a:t>
            </a:r>
            <a:r>
              <a:rPr lang="en-US" sz="3200" dirty="0" smtClean="0"/>
              <a:t> </a:t>
            </a:r>
            <a:r>
              <a:rPr lang="en-US" sz="3200" dirty="0"/>
              <a:t>required and </a:t>
            </a:r>
            <a:r>
              <a:rPr lang="en-US" sz="3200" dirty="0" smtClean="0"/>
              <a:t>five </a:t>
            </a:r>
            <a:r>
              <a:rPr lang="en-US" sz="3200" dirty="0"/>
              <a:t>optional assignments</a:t>
            </a:r>
            <a:r>
              <a:rPr lang="en-US" sz="3200" dirty="0" smtClean="0"/>
              <a:t>.</a:t>
            </a:r>
            <a:endParaRPr lang="en-US" sz="3200" dirty="0"/>
          </a:p>
          <a:p>
            <a:r>
              <a:rPr lang="en-US" sz="3200" dirty="0"/>
              <a:t> </a:t>
            </a:r>
          </a:p>
          <a:p>
            <a:r>
              <a:rPr lang="en-US" sz="3200" b="1" dirty="0"/>
              <a:t>Capstone Visualization </a:t>
            </a:r>
            <a:r>
              <a:rPr lang="en-US" sz="3200" dirty="0" smtClean="0"/>
              <a:t>– Students </a:t>
            </a:r>
            <a:r>
              <a:rPr lang="en-US" sz="3200" dirty="0"/>
              <a:t>must identify a decision making challenge, and both design and build a visualization to </a:t>
            </a:r>
            <a:r>
              <a:rPr lang="en-US" sz="3200" dirty="0" smtClean="0"/>
              <a:t>assist someone to make a decision.</a:t>
            </a:r>
          </a:p>
          <a:p>
            <a:endParaRPr lang="en-US" sz="3200" dirty="0"/>
          </a:p>
          <a:p>
            <a:r>
              <a:rPr lang="en-US" sz="3200" b="1" dirty="0" smtClean="0"/>
              <a:t>Presentation</a:t>
            </a:r>
            <a:r>
              <a:rPr lang="en-US" sz="3200" dirty="0" smtClean="0"/>
              <a:t> –  </a:t>
            </a:r>
            <a:r>
              <a:rPr lang="en-US" sz="3200" dirty="0"/>
              <a:t>Students will </a:t>
            </a:r>
            <a:r>
              <a:rPr lang="en-US" sz="3200" dirty="0" smtClean="0"/>
              <a:t>have 10 minutes to present </a:t>
            </a:r>
            <a:r>
              <a:rPr lang="en-US" sz="3200" dirty="0"/>
              <a:t>their visualization to the class.  </a:t>
            </a:r>
            <a:endParaRPr lang="en-US" sz="3200" dirty="0"/>
          </a:p>
        </p:txBody>
      </p:sp>
      <p:sp>
        <p:nvSpPr>
          <p:cNvPr id="2" name="Rectangle 1"/>
          <p:cNvSpPr/>
          <p:nvPr/>
        </p:nvSpPr>
        <p:spPr>
          <a:xfrm>
            <a:off x="433860" y="317808"/>
            <a:ext cx="2827312" cy="830997"/>
          </a:xfrm>
          <a:prstGeom prst="rect">
            <a:avLst/>
          </a:prstGeom>
        </p:spPr>
        <p:txBody>
          <a:bodyPr wrap="none">
            <a:spAutoFit/>
          </a:bodyPr>
          <a:lstStyle/>
          <a:p>
            <a:r>
              <a:rPr lang="en-US" sz="4800" dirty="0">
                <a:solidFill>
                  <a:schemeClr val="accent6">
                    <a:lumMod val="75000"/>
                  </a:schemeClr>
                </a:solidFill>
                <a:latin typeface="+mj-lt"/>
              </a:rPr>
              <a:t>Grading</a:t>
            </a:r>
          </a:p>
        </p:txBody>
      </p:sp>
    </p:spTree>
    <p:extLst>
      <p:ext uri="{BB962C8B-B14F-4D97-AF65-F5344CB8AC3E}">
        <p14:creationId xmlns:p14="http://schemas.microsoft.com/office/powerpoint/2010/main" val="1682338486"/>
      </p:ext>
    </p:extLst>
  </p:cSld>
  <p:clrMapOvr>
    <a:masterClrMapping/>
  </p:clrMapOvr>
  <p:transition>
    <p:fade/>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30410" y="-447667"/>
            <a:ext cx="486030" cy="5386090"/>
          </a:xfrm>
          <a:prstGeom prst="rect">
            <a:avLst/>
          </a:prstGeom>
        </p:spPr>
        <p:txBody>
          <a:bodyPr wrap="square">
            <a:spAutoFit/>
          </a:bodyPr>
          <a:lstStyle/>
          <a:p>
            <a:r>
              <a:rPr lang="en-US" sz="34400" spc="-120" dirty="0" smtClean="0">
                <a:ln w="3175">
                  <a:noFill/>
                </a:ln>
                <a:solidFill>
                  <a:schemeClr val="accent6">
                    <a:lumMod val="40000"/>
                    <a:lumOff val="60000"/>
                  </a:schemeClr>
                </a:solidFill>
                <a:latin typeface="+mj-lt"/>
                <a:cs typeface="Arial" panose="020B0604020202020204" pitchFamily="34" charset="0"/>
              </a:rPr>
              <a:t>1</a:t>
            </a:r>
            <a:endParaRPr lang="en-US" sz="34400" spc="-120" dirty="0">
              <a:ln w="3175">
                <a:noFill/>
              </a:ln>
              <a:solidFill>
                <a:schemeClr val="accent6">
                  <a:lumMod val="40000"/>
                  <a:lumOff val="60000"/>
                </a:schemeClr>
              </a:solidFill>
              <a:latin typeface="+mj-lt"/>
              <a:cs typeface="Arial" panose="020B0604020202020204" pitchFamily="34" charset="0"/>
            </a:endParaRPr>
          </a:p>
        </p:txBody>
      </p:sp>
      <p:sp>
        <p:nvSpPr>
          <p:cNvPr id="2" name="Title 1"/>
          <p:cNvSpPr>
            <a:spLocks noGrp="1"/>
          </p:cNvSpPr>
          <p:nvPr>
            <p:ph type="title"/>
          </p:nvPr>
        </p:nvSpPr>
        <p:spPr>
          <a:xfrm>
            <a:off x="1319075" y="2221830"/>
            <a:ext cx="11836008" cy="1079598"/>
          </a:xfrm>
        </p:spPr>
        <p:txBody>
          <a:bodyPr/>
          <a:lstStyle/>
          <a:p>
            <a:r>
              <a:rPr lang="en-US" dirty="0"/>
              <a:t>Analysts believe </a:t>
            </a:r>
            <a:r>
              <a:rPr lang="en-US" dirty="0" smtClean="0"/>
              <a:t>the highest </a:t>
            </a:r>
            <a:r>
              <a:rPr lang="en-US" dirty="0"/>
              <a:t>and best use of their time and brain cells is to do quantitative </a:t>
            </a:r>
            <a:r>
              <a:rPr lang="en-US" dirty="0" smtClean="0"/>
              <a:t>analysis.</a:t>
            </a:r>
            <a:endParaRPr lang="en-US" dirty="0"/>
          </a:p>
        </p:txBody>
      </p:sp>
    </p:spTree>
    <p:extLst>
      <p:ext uri="{BB962C8B-B14F-4D97-AF65-F5344CB8AC3E}">
        <p14:creationId xmlns:p14="http://schemas.microsoft.com/office/powerpoint/2010/main" val="2494976221"/>
      </p:ext>
    </p:extLst>
  </p:cSld>
  <p:clrMapOvr>
    <a:masterClrMapping/>
  </p:clrMapOvr>
  <p:transition>
    <p:fade/>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30410" y="-447667"/>
            <a:ext cx="486030" cy="5386090"/>
          </a:xfrm>
          <a:prstGeom prst="rect">
            <a:avLst/>
          </a:prstGeom>
        </p:spPr>
        <p:txBody>
          <a:bodyPr wrap="square">
            <a:spAutoFit/>
          </a:bodyPr>
          <a:lstStyle/>
          <a:p>
            <a:r>
              <a:rPr lang="en-US" sz="34400" spc="-120" dirty="0">
                <a:ln w="3175">
                  <a:noFill/>
                </a:ln>
                <a:solidFill>
                  <a:schemeClr val="accent6">
                    <a:lumMod val="40000"/>
                    <a:lumOff val="60000"/>
                  </a:schemeClr>
                </a:solidFill>
                <a:latin typeface="+mj-lt"/>
                <a:cs typeface="Arial" panose="020B0604020202020204" pitchFamily="34" charset="0"/>
              </a:rPr>
              <a:t>2</a:t>
            </a:r>
          </a:p>
        </p:txBody>
      </p:sp>
      <p:sp>
        <p:nvSpPr>
          <p:cNvPr id="2" name="Title 1"/>
          <p:cNvSpPr>
            <a:spLocks noGrp="1"/>
          </p:cNvSpPr>
          <p:nvPr>
            <p:ph type="title"/>
          </p:nvPr>
        </p:nvSpPr>
        <p:spPr>
          <a:xfrm>
            <a:off x="1319075" y="2221830"/>
            <a:ext cx="11836008" cy="1079598"/>
          </a:xfrm>
        </p:spPr>
        <p:txBody>
          <a:bodyPr/>
          <a:lstStyle/>
          <a:p>
            <a:r>
              <a:rPr lang="en-US" dirty="0" smtClean="0"/>
              <a:t>Articulating compelling </a:t>
            </a:r>
            <a:r>
              <a:rPr lang="en-US" dirty="0"/>
              <a:t>stories to other humans may not come naturally to many analysts.</a:t>
            </a:r>
          </a:p>
        </p:txBody>
      </p:sp>
    </p:spTree>
    <p:extLst>
      <p:ext uri="{BB962C8B-B14F-4D97-AF65-F5344CB8AC3E}">
        <p14:creationId xmlns:p14="http://schemas.microsoft.com/office/powerpoint/2010/main" val="36638862"/>
      </p:ext>
    </p:extLst>
  </p:cSld>
  <p:clrMapOvr>
    <a:masterClrMapping/>
  </p:clrMapOvr>
  <p:transition>
    <p:fade/>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30410" y="-447667"/>
            <a:ext cx="486030" cy="5386090"/>
          </a:xfrm>
          <a:prstGeom prst="rect">
            <a:avLst/>
          </a:prstGeom>
        </p:spPr>
        <p:txBody>
          <a:bodyPr wrap="square">
            <a:spAutoFit/>
          </a:bodyPr>
          <a:lstStyle/>
          <a:p>
            <a:r>
              <a:rPr lang="en-US" sz="34400" spc="-120" dirty="0">
                <a:ln w="3175">
                  <a:noFill/>
                </a:ln>
                <a:solidFill>
                  <a:schemeClr val="accent6">
                    <a:lumMod val="40000"/>
                    <a:lumOff val="60000"/>
                  </a:schemeClr>
                </a:solidFill>
                <a:latin typeface="+mj-lt"/>
                <a:cs typeface="Arial" panose="020B0604020202020204" pitchFamily="34" charset="0"/>
              </a:rPr>
              <a:t>3</a:t>
            </a:r>
          </a:p>
        </p:txBody>
      </p:sp>
      <p:sp>
        <p:nvSpPr>
          <p:cNvPr id="2" name="Title 1"/>
          <p:cNvSpPr>
            <a:spLocks noGrp="1"/>
          </p:cNvSpPr>
          <p:nvPr>
            <p:ph type="title"/>
          </p:nvPr>
        </p:nvSpPr>
        <p:spPr>
          <a:xfrm>
            <a:off x="1319075" y="2221830"/>
            <a:ext cx="11836008" cy="1079598"/>
          </a:xfrm>
        </p:spPr>
        <p:txBody>
          <a:bodyPr/>
          <a:lstStyle/>
          <a:p>
            <a:r>
              <a:rPr lang="en-US" dirty="0" smtClean="0"/>
              <a:t>Analysts don’t get a lot of instruction on telling stories while in school.</a:t>
            </a:r>
            <a:endParaRPr lang="en-US" dirty="0"/>
          </a:p>
        </p:txBody>
      </p:sp>
    </p:spTree>
    <p:extLst>
      <p:ext uri="{BB962C8B-B14F-4D97-AF65-F5344CB8AC3E}">
        <p14:creationId xmlns:p14="http://schemas.microsoft.com/office/powerpoint/2010/main" val="3405738651"/>
      </p:ext>
    </p:extLst>
  </p:cSld>
  <p:clrMapOvr>
    <a:masterClrMapping/>
  </p:clrMapOvr>
  <p:transition>
    <p:fade/>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30410" y="-447667"/>
            <a:ext cx="486030" cy="5386090"/>
          </a:xfrm>
          <a:prstGeom prst="rect">
            <a:avLst/>
          </a:prstGeom>
        </p:spPr>
        <p:txBody>
          <a:bodyPr wrap="square">
            <a:spAutoFit/>
          </a:bodyPr>
          <a:lstStyle/>
          <a:p>
            <a:r>
              <a:rPr lang="en-US" sz="34400" spc="-120" dirty="0">
                <a:ln w="3175">
                  <a:noFill/>
                </a:ln>
                <a:solidFill>
                  <a:schemeClr val="accent6">
                    <a:lumMod val="40000"/>
                    <a:lumOff val="60000"/>
                  </a:schemeClr>
                </a:solidFill>
                <a:latin typeface="+mj-lt"/>
                <a:cs typeface="Arial" panose="020B0604020202020204" pitchFamily="34" charset="0"/>
              </a:rPr>
              <a:t>4</a:t>
            </a:r>
          </a:p>
        </p:txBody>
      </p:sp>
      <p:sp>
        <p:nvSpPr>
          <p:cNvPr id="2" name="Title 1"/>
          <p:cNvSpPr>
            <a:spLocks noGrp="1"/>
          </p:cNvSpPr>
          <p:nvPr>
            <p:ph type="title"/>
          </p:nvPr>
        </p:nvSpPr>
        <p:spPr>
          <a:xfrm>
            <a:off x="1319075" y="2221830"/>
            <a:ext cx="11836008" cy="1079598"/>
          </a:xfrm>
        </p:spPr>
        <p:txBody>
          <a:bodyPr/>
          <a:lstStyle/>
          <a:p>
            <a:r>
              <a:rPr lang="en-US" dirty="0" smtClean="0"/>
              <a:t>It takes a </a:t>
            </a:r>
            <a:r>
              <a:rPr lang="en-US" dirty="0"/>
              <a:t>lot of analysts’ time to think creatively about how to tell a good story with </a:t>
            </a:r>
            <a:r>
              <a:rPr lang="en-US" dirty="0" smtClean="0"/>
              <a:t>data.</a:t>
            </a:r>
            <a:endParaRPr lang="en-US" dirty="0"/>
          </a:p>
        </p:txBody>
      </p:sp>
    </p:spTree>
    <p:extLst>
      <p:ext uri="{BB962C8B-B14F-4D97-AF65-F5344CB8AC3E}">
        <p14:creationId xmlns:p14="http://schemas.microsoft.com/office/powerpoint/2010/main" val="2444622799"/>
      </p:ext>
    </p:extLst>
  </p:cSld>
  <p:clrMapOvr>
    <a:masterClrMapping/>
  </p:clrMapOvr>
  <p:transition>
    <p:fade/>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
        <p:nvSpPr>
          <p:cNvPr id="4" name="Rectangle 3"/>
          <p:cNvSpPr/>
          <p:nvPr/>
        </p:nvSpPr>
        <p:spPr>
          <a:xfrm>
            <a:off x="830410" y="-447667"/>
            <a:ext cx="486030" cy="5386090"/>
          </a:xfrm>
          <a:prstGeom prst="rect">
            <a:avLst/>
          </a:prstGeom>
        </p:spPr>
        <p:txBody>
          <a:bodyPr wrap="square">
            <a:spAutoFit/>
          </a:bodyPr>
          <a:lstStyle/>
          <a:p>
            <a:r>
              <a:rPr lang="en-US" sz="34400" spc="-120" dirty="0" smtClean="0">
                <a:ln w="3175">
                  <a:noFill/>
                </a:ln>
                <a:solidFill>
                  <a:schemeClr val="accent6">
                    <a:lumMod val="40000"/>
                    <a:lumOff val="60000"/>
                  </a:schemeClr>
                </a:solidFill>
                <a:latin typeface="+mj-lt"/>
                <a:cs typeface="Arial" panose="020B0604020202020204" pitchFamily="34" charset="0"/>
              </a:rPr>
              <a:t>5</a:t>
            </a:r>
            <a:endParaRPr lang="en-US" sz="34400" spc="-120" dirty="0">
              <a:ln w="3175">
                <a:noFill/>
              </a:ln>
              <a:solidFill>
                <a:schemeClr val="accent6">
                  <a:lumMod val="40000"/>
                  <a:lumOff val="60000"/>
                </a:schemeClr>
              </a:solidFill>
              <a:latin typeface="+mj-lt"/>
              <a:cs typeface="Arial" panose="020B0604020202020204" pitchFamily="34" charset="0"/>
            </a:endParaRPr>
          </a:p>
        </p:txBody>
      </p:sp>
      <p:sp>
        <p:nvSpPr>
          <p:cNvPr id="5" name="Title 1"/>
          <p:cNvSpPr txBox="1">
            <a:spLocks/>
          </p:cNvSpPr>
          <p:nvPr/>
        </p:nvSpPr>
        <p:spPr>
          <a:xfrm>
            <a:off x="1319075" y="2221830"/>
            <a:ext cx="11836008" cy="1079598"/>
          </a:xfrm>
          <a:prstGeom prst="rect">
            <a:avLst/>
          </a:prstGeom>
        </p:spPr>
        <p:txBody>
          <a:bodyPr vert="horz" wrap="square" lIns="146304" tIns="91440" rIns="146304" bIns="91440" rtlCol="0" anchor="t">
            <a:noAutofit/>
          </a:bodyPr>
          <a:lstStyle>
            <a:lvl1pPr algn="ctr" defTabSz="1097278" rtl="0" eaLnBrk="1" latinLnBrk="0" hangingPunct="1">
              <a:lnSpc>
                <a:spcPct val="90000"/>
              </a:lnSpc>
              <a:spcBef>
                <a:spcPct val="0"/>
              </a:spcBef>
              <a:buNone/>
              <a:defRPr lang="en-US" sz="6600" b="0" kern="1200" cap="none" spc="-120" baseline="0">
                <a:ln w="3175">
                  <a:noFill/>
                </a:ln>
                <a:gradFill>
                  <a:gsLst>
                    <a:gs pos="1250">
                      <a:schemeClr val="tx2"/>
                    </a:gs>
                    <a:gs pos="100000">
                      <a:schemeClr val="tx2"/>
                    </a:gs>
                  </a:gsLst>
                  <a:lin ang="5400000" scaled="0"/>
                </a:gradFill>
                <a:effectLst/>
                <a:latin typeface="+mj-lt"/>
                <a:ea typeface="+mn-ea"/>
                <a:cs typeface="Arial" panose="020B0604020202020204" pitchFamily="34" charset="0"/>
              </a:defRPr>
            </a:lvl1pPr>
          </a:lstStyle>
          <a:p>
            <a:r>
              <a:rPr lang="en-US" dirty="0" smtClean="0"/>
              <a:t>The analyst’s organization is slow to change and accept new ways of doing things.</a:t>
            </a:r>
            <a:endParaRPr lang="en-US" dirty="0"/>
          </a:p>
        </p:txBody>
      </p:sp>
    </p:spTree>
    <p:extLst>
      <p:ext uri="{BB962C8B-B14F-4D97-AF65-F5344CB8AC3E}">
        <p14:creationId xmlns:p14="http://schemas.microsoft.com/office/powerpoint/2010/main" val="2981484854"/>
      </p:ext>
    </p:extLst>
  </p:cSld>
  <p:clrMapOvr>
    <a:masterClrMapping/>
  </p:clrMapOvr>
  <p:transition>
    <p:fade/>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6" name="Picture 4" descr="https://media.licdn.com/mpr/mpr/p/3/005/082/074/33ae51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2640" y="579121"/>
            <a:ext cx="10058400" cy="66903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29400668"/>
      </p:ext>
    </p:extLst>
  </p:cSld>
  <p:clrMapOvr>
    <a:masterClrMapping/>
  </p:clrMapOvr>
  <p:transition>
    <p:fade/>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4.bp.blogspot.com/-dr2odTi3TMg/TYh1bFEFajI/AAAAAAAAAiQ/h2Fl8U3qxPU/s1600/Elevator%2BAwkwardnes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4624" y="1169987"/>
            <a:ext cx="6702425" cy="59986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795951340"/>
      </p:ext>
    </p:extLst>
  </p:cSld>
  <p:clrMapOvr>
    <a:masterClrMapping/>
  </p:clrMapOvr>
  <p:transition>
    <p:fade/>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4248" y="1390919"/>
            <a:ext cx="13277532" cy="1079598"/>
          </a:xfrm>
        </p:spPr>
        <p:txBody>
          <a:bodyPr/>
          <a:lstStyle/>
          <a:p>
            <a:pPr>
              <a:lnSpc>
                <a:spcPct val="100000"/>
              </a:lnSpc>
              <a:spcAft>
                <a:spcPts val="600"/>
              </a:spcAft>
            </a:pPr>
            <a:r>
              <a:rPr lang="en-US" sz="4800" dirty="0"/>
              <a:t/>
            </a:r>
            <a:br>
              <a:rPr lang="en-US" sz="4800" dirty="0"/>
            </a:br>
            <a:r>
              <a:rPr lang="en-US" sz="4800" dirty="0" smtClean="0"/>
              <a:t>What challenges does </a:t>
            </a:r>
            <a:br>
              <a:rPr lang="en-US" sz="4800" dirty="0" smtClean="0"/>
            </a:br>
            <a:r>
              <a:rPr lang="en-US" sz="4800" dirty="0" smtClean="0"/>
              <a:t>data visualization need to overcome for more widespread use?</a:t>
            </a:r>
            <a:endParaRPr lang="en-US" sz="4800" dirty="0"/>
          </a:p>
        </p:txBody>
      </p:sp>
      <p:sp>
        <p:nvSpPr>
          <p:cNvPr id="4" name="Rectangle 3"/>
          <p:cNvSpPr/>
          <p:nvPr/>
        </p:nvSpPr>
        <p:spPr>
          <a:xfrm>
            <a:off x="433860" y="317808"/>
            <a:ext cx="7454990" cy="830997"/>
          </a:xfrm>
          <a:prstGeom prst="rect">
            <a:avLst/>
          </a:prstGeom>
        </p:spPr>
        <p:txBody>
          <a:bodyPr wrap="none">
            <a:spAutoFit/>
          </a:bodyPr>
          <a:lstStyle/>
          <a:p>
            <a:r>
              <a:rPr lang="en-US" sz="4800" dirty="0" smtClean="0">
                <a:solidFill>
                  <a:schemeClr val="accent4">
                    <a:lumMod val="20000"/>
                    <a:lumOff val="80000"/>
                  </a:schemeClr>
                </a:solidFill>
                <a:latin typeface="+mj-lt"/>
              </a:rPr>
              <a:t>Discussion/Reflection</a:t>
            </a:r>
            <a:endParaRPr lang="en-US" sz="4800" dirty="0">
              <a:solidFill>
                <a:schemeClr val="accent4">
                  <a:lumMod val="20000"/>
                  <a:lumOff val="80000"/>
                </a:schemeClr>
              </a:solidFill>
              <a:latin typeface="+mj-lt"/>
            </a:endParaRPr>
          </a:p>
        </p:txBody>
      </p:sp>
    </p:spTree>
    <p:extLst>
      <p:ext uri="{BB962C8B-B14F-4D97-AF65-F5344CB8AC3E}">
        <p14:creationId xmlns:p14="http://schemas.microsoft.com/office/powerpoint/2010/main" val="130813749"/>
      </p:ext>
    </p:extLst>
  </p:cSld>
  <p:clrMapOvr>
    <a:masterClrMapping/>
  </p:clrMapOvr>
  <p:transition>
    <p:fade/>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8588" y="1350914"/>
            <a:ext cx="11836008" cy="1079598"/>
          </a:xfrm>
          <a:prstGeom prst="rect">
            <a:avLst/>
          </a:prstGeom>
        </p:spPr>
        <p:txBody>
          <a:bodyPr/>
          <a:lstStyle/>
          <a:p>
            <a:pPr algn="l"/>
            <a:r>
              <a:rPr lang="en-US" dirty="0">
                <a:solidFill>
                  <a:schemeClr val="accent6">
                    <a:lumMod val="60000"/>
                    <a:lumOff val="40000"/>
                  </a:schemeClr>
                </a:solidFill>
              </a:rPr>
              <a:t>My Story</a:t>
            </a:r>
            <a:r>
              <a:rPr lang="en-US" dirty="0">
                <a:solidFill>
                  <a:schemeClr val="accent6">
                    <a:lumMod val="60000"/>
                    <a:lumOff val="40000"/>
                  </a:schemeClr>
                </a:solidFill>
              </a:rPr>
              <a:t/>
            </a:r>
            <a:br>
              <a:rPr lang="en-US" dirty="0">
                <a:solidFill>
                  <a:schemeClr val="accent6">
                    <a:lumMod val="60000"/>
                    <a:lumOff val="40000"/>
                  </a:schemeClr>
                </a:solidFill>
              </a:rPr>
            </a:br>
            <a:r>
              <a:rPr lang="en-US" dirty="0">
                <a:solidFill>
                  <a:schemeClr val="accent6">
                    <a:lumMod val="60000"/>
                    <a:lumOff val="40000"/>
                  </a:schemeClr>
                </a:solidFill>
              </a:rPr>
              <a:t>Course Introduction</a:t>
            </a:r>
            <a:r>
              <a:rPr lang="en-US" dirty="0" smtClean="0">
                <a:solidFill>
                  <a:schemeClr val="accent6">
                    <a:lumMod val="60000"/>
                    <a:lumOff val="40000"/>
                  </a:schemeClr>
                </a:solidFill>
              </a:rPr>
              <a:t/>
            </a:r>
            <a:br>
              <a:rPr lang="en-US" dirty="0" smtClean="0">
                <a:solidFill>
                  <a:schemeClr val="accent6">
                    <a:lumMod val="60000"/>
                    <a:lumOff val="40000"/>
                  </a:schemeClr>
                </a:solidFill>
              </a:rPr>
            </a:br>
            <a:r>
              <a:rPr lang="en-US" dirty="0" smtClean="0">
                <a:solidFill>
                  <a:schemeClr val="accent6">
                    <a:lumMod val="60000"/>
                    <a:lumOff val="40000"/>
                  </a:schemeClr>
                </a:solidFill>
              </a:rPr>
              <a:t>Today’s Lesson:</a:t>
            </a:r>
            <a:r>
              <a:rPr lang="en-US" dirty="0">
                <a:solidFill>
                  <a:schemeClr val="accent6">
                    <a:lumMod val="60000"/>
                    <a:lumOff val="40000"/>
                  </a:schemeClr>
                </a:solidFill>
              </a:rPr>
              <a:t/>
            </a:r>
            <a:br>
              <a:rPr lang="en-US" dirty="0">
                <a:solidFill>
                  <a:schemeClr val="accent6">
                    <a:lumMod val="60000"/>
                    <a:lumOff val="40000"/>
                  </a:schemeClr>
                </a:solidFill>
              </a:rPr>
            </a:br>
            <a:r>
              <a:rPr lang="en-US" dirty="0" smtClean="0">
                <a:solidFill>
                  <a:schemeClr val="accent6">
                    <a:lumMod val="60000"/>
                    <a:lumOff val="40000"/>
                  </a:schemeClr>
                </a:solidFill>
              </a:rPr>
              <a:t>	</a:t>
            </a:r>
            <a:r>
              <a:rPr lang="en-US" sz="4400" dirty="0" smtClean="0">
                <a:solidFill>
                  <a:schemeClr val="accent6">
                    <a:lumMod val="60000"/>
                    <a:lumOff val="40000"/>
                  </a:schemeClr>
                </a:solidFill>
              </a:rPr>
              <a:t>The Irony of the Mind</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Discussion</a:t>
            </a:r>
            <a:br>
              <a:rPr lang="en-US" sz="4400" dirty="0" smtClean="0">
                <a:solidFill>
                  <a:schemeClr val="accent6">
                    <a:lumMod val="60000"/>
                    <a:lumOff val="40000"/>
                  </a:schemeClr>
                </a:solidFill>
              </a:rPr>
            </a:br>
            <a:r>
              <a:rPr lang="en-US" sz="4400" dirty="0" smtClean="0">
                <a:solidFill>
                  <a:schemeClr val="accent6">
                    <a:lumMod val="60000"/>
                    <a:lumOff val="40000"/>
                  </a:schemeClr>
                </a:solidFill>
              </a:rPr>
              <a:t/>
            </a:r>
            <a:br>
              <a:rPr lang="en-US" sz="4400" dirty="0" smtClean="0">
                <a:solidFill>
                  <a:schemeClr val="accent6">
                    <a:lumMod val="60000"/>
                    <a:lumOff val="40000"/>
                  </a:schemeClr>
                </a:solidFill>
              </a:rPr>
            </a:br>
            <a:r>
              <a:rPr lang="en-US" dirty="0">
                <a:solidFill>
                  <a:schemeClr val="accent3"/>
                </a:solidFill>
              </a:rPr>
              <a:t>Homework</a:t>
            </a:r>
            <a:endParaRPr lang="en-US" dirty="0">
              <a:solidFill>
                <a:schemeClr val="accent3"/>
              </a:solidFill>
            </a:endParaRPr>
          </a:p>
        </p:txBody>
      </p:sp>
      <p:sp>
        <p:nvSpPr>
          <p:cNvPr id="3" name="Rectangle 2"/>
          <p:cNvSpPr/>
          <p:nvPr/>
        </p:nvSpPr>
        <p:spPr bwMode="auto">
          <a:xfrm>
            <a:off x="11401425" y="6772275"/>
            <a:ext cx="3228975" cy="12573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68399066"/>
      </p:ext>
    </p:extLst>
  </p:cSld>
  <p:clrMapOvr>
    <a:masterClrMapping/>
  </p:clrMapOvr>
  <p:transition>
    <p:fade/>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5302" y="1534613"/>
            <a:ext cx="12937898" cy="1079598"/>
          </a:xfrm>
        </p:spPr>
        <p:txBody>
          <a:bodyPr/>
          <a:lstStyle/>
          <a:p>
            <a:pPr algn="l">
              <a:buClr>
                <a:schemeClr val="accent3"/>
              </a:buClr>
            </a:pPr>
            <a:r>
              <a:rPr lang="en-US" sz="3600" dirty="0" smtClean="0">
                <a:latin typeface="+mn-lt"/>
              </a:rPr>
              <a:t>1. Select A Data Visualization (</a:t>
            </a:r>
            <a:r>
              <a:rPr lang="en-US" sz="3600" dirty="0" err="1" smtClean="0">
                <a:latin typeface="+mn-lt"/>
              </a:rPr>
              <a:t>Kriebel’s</a:t>
            </a:r>
            <a:r>
              <a:rPr lang="en-US" sz="3600" dirty="0" smtClean="0">
                <a:latin typeface="+mn-lt"/>
              </a:rPr>
              <a:t> Makeover Monday)</a:t>
            </a:r>
            <a:br>
              <a:rPr lang="en-US" sz="3600" dirty="0" smtClean="0">
                <a:latin typeface="+mn-lt"/>
              </a:rPr>
            </a:br>
            <a:r>
              <a:rPr lang="en-US" sz="3600" dirty="0" smtClean="0">
                <a:latin typeface="+mn-lt"/>
              </a:rPr>
              <a:t/>
            </a:r>
            <a:br>
              <a:rPr lang="en-US" sz="3600" dirty="0" smtClean="0">
                <a:latin typeface="+mn-lt"/>
              </a:rPr>
            </a:br>
            <a:r>
              <a:rPr lang="en-US" sz="3600" dirty="0" smtClean="0">
                <a:latin typeface="+mn-lt"/>
              </a:rPr>
              <a:t>2. Critique the Visualization</a:t>
            </a:r>
            <a:br>
              <a:rPr lang="en-US" sz="3600" dirty="0" smtClean="0">
                <a:latin typeface="+mn-lt"/>
              </a:rPr>
            </a:br>
            <a:r>
              <a:rPr lang="en-US" sz="3600" dirty="0" smtClean="0">
                <a:latin typeface="+mn-lt"/>
              </a:rPr>
              <a:t>	- Focus </a:t>
            </a:r>
            <a:r>
              <a:rPr lang="en-US" sz="3600" dirty="0">
                <a:latin typeface="+mn-lt"/>
              </a:rPr>
              <a:t>on what </a:t>
            </a:r>
            <a:r>
              <a:rPr lang="en-US" sz="3600" dirty="0" smtClean="0">
                <a:latin typeface="+mn-lt"/>
              </a:rPr>
              <a:t>works</a:t>
            </a:r>
            <a:br>
              <a:rPr lang="en-US" sz="3600" dirty="0" smtClean="0">
                <a:latin typeface="+mn-lt"/>
              </a:rPr>
            </a:br>
            <a:r>
              <a:rPr lang="en-US" sz="3600" dirty="0" smtClean="0">
                <a:latin typeface="+mn-lt"/>
              </a:rPr>
              <a:t>	- What </a:t>
            </a:r>
            <a:r>
              <a:rPr lang="en-US" sz="3600" dirty="0">
                <a:latin typeface="+mn-lt"/>
              </a:rPr>
              <a:t>doesn't </a:t>
            </a:r>
            <a:r>
              <a:rPr lang="en-US" sz="3600" dirty="0" smtClean="0">
                <a:latin typeface="+mn-lt"/>
              </a:rPr>
              <a:t>work</a:t>
            </a:r>
            <a:br>
              <a:rPr lang="en-US" sz="3600" dirty="0" smtClean="0">
                <a:latin typeface="+mn-lt"/>
              </a:rPr>
            </a:br>
            <a:r>
              <a:rPr lang="en-US" sz="3600" dirty="0" smtClean="0">
                <a:latin typeface="+mn-lt"/>
              </a:rPr>
              <a:t>	- Why </a:t>
            </a:r>
            <a:r>
              <a:rPr lang="en-US" sz="3600" dirty="0">
                <a:latin typeface="+mn-lt"/>
              </a:rPr>
              <a:t>those things don't </a:t>
            </a:r>
            <a:r>
              <a:rPr lang="en-US" sz="3600" dirty="0" smtClean="0">
                <a:latin typeface="+mn-lt"/>
              </a:rPr>
              <a:t>work</a:t>
            </a:r>
            <a:br>
              <a:rPr lang="en-US" sz="3600" dirty="0" smtClean="0">
                <a:latin typeface="+mn-lt"/>
              </a:rPr>
            </a:br>
            <a:r>
              <a:rPr lang="en-US" sz="3600" dirty="0" smtClean="0">
                <a:latin typeface="+mn-lt"/>
              </a:rPr>
              <a:t>	- How </a:t>
            </a:r>
            <a:r>
              <a:rPr lang="en-US" sz="3600" dirty="0">
                <a:latin typeface="+mn-lt"/>
              </a:rPr>
              <a:t>you </a:t>
            </a:r>
            <a:r>
              <a:rPr lang="en-US" sz="3600" dirty="0" smtClean="0">
                <a:latin typeface="+mn-lt"/>
              </a:rPr>
              <a:t>would make </a:t>
            </a:r>
            <a:r>
              <a:rPr lang="en-US" sz="3600" dirty="0">
                <a:latin typeface="+mn-lt"/>
              </a:rPr>
              <a:t>it </a:t>
            </a:r>
            <a:r>
              <a:rPr lang="en-US" sz="3600" dirty="0" smtClean="0">
                <a:latin typeface="+mn-lt"/>
              </a:rPr>
              <a:t>better</a:t>
            </a:r>
            <a:r>
              <a:rPr lang="en-US" sz="3600" dirty="0">
                <a:latin typeface="+mn-lt"/>
              </a:rPr>
              <a:t/>
            </a:r>
            <a:br>
              <a:rPr lang="en-US" sz="3600" dirty="0">
                <a:latin typeface="+mn-lt"/>
              </a:rPr>
            </a:br>
            <a:r>
              <a:rPr lang="en-US" sz="3600" dirty="0" smtClean="0">
                <a:latin typeface="+mn-lt"/>
              </a:rPr>
              <a:t/>
            </a:r>
            <a:br>
              <a:rPr lang="en-US" sz="3600" dirty="0" smtClean="0">
                <a:latin typeface="+mn-lt"/>
              </a:rPr>
            </a:br>
            <a:r>
              <a:rPr lang="en-US" sz="3600" dirty="0" smtClean="0">
                <a:latin typeface="+mn-lt"/>
              </a:rPr>
              <a:t>3. Submit to discussion board with a  link to the visualization.</a:t>
            </a:r>
            <a:br>
              <a:rPr lang="en-US" sz="3600" dirty="0" smtClean="0">
                <a:latin typeface="+mn-lt"/>
              </a:rPr>
            </a:br>
            <a:r>
              <a:rPr lang="en-US" sz="3600" dirty="0" smtClean="0">
                <a:latin typeface="+mn-lt"/>
              </a:rPr>
              <a:t/>
            </a:r>
            <a:br>
              <a:rPr lang="en-US" sz="3600" dirty="0" smtClean="0">
                <a:latin typeface="+mn-lt"/>
              </a:rPr>
            </a:br>
            <a:r>
              <a:rPr lang="en-US" sz="3600" dirty="0" smtClean="0">
                <a:latin typeface="+mn-lt"/>
              </a:rPr>
              <a:t>BONUS: Put your ideas to paper and build a visualization. </a:t>
            </a:r>
            <a:r>
              <a:rPr lang="en-US" sz="3600" dirty="0">
                <a:latin typeface="+mn-lt"/>
              </a:rPr>
              <a:t/>
            </a:r>
            <a:br>
              <a:rPr lang="en-US" sz="3600" dirty="0">
                <a:latin typeface="+mn-lt"/>
              </a:rPr>
            </a:br>
            <a:r>
              <a:rPr lang="en-US" sz="3600" dirty="0" smtClean="0">
                <a:latin typeface="+mn-lt"/>
              </a:rPr>
              <a:t/>
            </a:r>
            <a:br>
              <a:rPr lang="en-US" sz="3600" dirty="0" smtClean="0">
                <a:latin typeface="+mn-lt"/>
              </a:rPr>
            </a:br>
            <a:endParaRPr lang="en-US" sz="3600" dirty="0">
              <a:latin typeface="+mn-lt"/>
            </a:endParaRPr>
          </a:p>
        </p:txBody>
      </p:sp>
      <p:sp>
        <p:nvSpPr>
          <p:cNvPr id="5" name="Rectangle 4"/>
          <p:cNvSpPr/>
          <p:nvPr/>
        </p:nvSpPr>
        <p:spPr>
          <a:xfrm>
            <a:off x="433860" y="317808"/>
            <a:ext cx="14005757" cy="830997"/>
          </a:xfrm>
          <a:prstGeom prst="rect">
            <a:avLst/>
          </a:prstGeom>
        </p:spPr>
        <p:txBody>
          <a:bodyPr wrap="none">
            <a:spAutoFit/>
          </a:bodyPr>
          <a:lstStyle/>
          <a:p>
            <a:r>
              <a:rPr lang="en-US" sz="4800" dirty="0" smtClean="0">
                <a:solidFill>
                  <a:schemeClr val="accent4">
                    <a:lumMod val="20000"/>
                    <a:lumOff val="80000"/>
                  </a:schemeClr>
                </a:solidFill>
                <a:latin typeface="+mj-lt"/>
              </a:rPr>
              <a:t>Optional</a:t>
            </a:r>
            <a:r>
              <a:rPr lang="en-US" sz="4400" b="1" dirty="0" smtClean="0">
                <a:solidFill>
                  <a:schemeClr val="accent4">
                    <a:lumMod val="20000"/>
                    <a:lumOff val="80000"/>
                  </a:schemeClr>
                </a:solidFill>
                <a:latin typeface="+mj-lt"/>
              </a:rPr>
              <a:t> </a:t>
            </a:r>
            <a:r>
              <a:rPr lang="en-US" sz="4400" b="1" dirty="0">
                <a:solidFill>
                  <a:schemeClr val="accent4">
                    <a:lumMod val="20000"/>
                    <a:lumOff val="80000"/>
                  </a:schemeClr>
                </a:solidFill>
              </a:rPr>
              <a:t>(Highly Encouraged) </a:t>
            </a:r>
            <a:r>
              <a:rPr lang="en-US" sz="4800" dirty="0" smtClean="0">
                <a:solidFill>
                  <a:schemeClr val="accent4">
                    <a:lumMod val="20000"/>
                    <a:lumOff val="80000"/>
                  </a:schemeClr>
                </a:solidFill>
                <a:latin typeface="+mj-lt"/>
              </a:rPr>
              <a:t>Assignment #1</a:t>
            </a:r>
            <a:endParaRPr lang="en-US" sz="4800" dirty="0">
              <a:solidFill>
                <a:schemeClr val="accent4">
                  <a:lumMod val="20000"/>
                  <a:lumOff val="80000"/>
                </a:schemeClr>
              </a:solidFill>
              <a:latin typeface="+mj-lt"/>
            </a:endParaRPr>
          </a:p>
        </p:txBody>
      </p:sp>
    </p:spTree>
    <p:extLst>
      <p:ext uri="{BB962C8B-B14F-4D97-AF65-F5344CB8AC3E}">
        <p14:creationId xmlns:p14="http://schemas.microsoft.com/office/powerpoint/2010/main" val="1399833759"/>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352868" y="1225868"/>
            <a:ext cx="11836400" cy="6063198"/>
          </a:xfrm>
        </p:spPr>
        <p:txBody>
          <a:bodyPr/>
          <a:lstStyle/>
          <a:p>
            <a:r>
              <a:rPr lang="en-US" sz="3200" dirty="0" smtClean="0"/>
              <a:t>A </a:t>
            </a:r>
            <a:r>
              <a:rPr lang="en-US" sz="3200" dirty="0"/>
              <a:t>completed capstone Visualization project will include the following elements:</a:t>
            </a:r>
          </a:p>
          <a:p>
            <a:pPr marL="1129513" lvl="2" indent="-457200">
              <a:buFont typeface="Arial" panose="020B0604020202020204" pitchFamily="34" charset="0"/>
              <a:buChar char="•"/>
            </a:pPr>
            <a:r>
              <a:rPr lang="en-US" sz="3200" dirty="0"/>
              <a:t>Initial Design </a:t>
            </a:r>
            <a:r>
              <a:rPr lang="en-US" sz="3200" dirty="0" smtClean="0"/>
              <a:t>Requirement</a:t>
            </a:r>
            <a:endParaRPr lang="en-US" sz="3200" dirty="0"/>
          </a:p>
          <a:p>
            <a:pPr marL="1129513" lvl="2" indent="-457200">
              <a:buFont typeface="Arial" panose="020B0604020202020204" pitchFamily="34" charset="0"/>
              <a:buChar char="•"/>
            </a:pPr>
            <a:r>
              <a:rPr lang="en-US" sz="3200" dirty="0"/>
              <a:t>Capstone Visualization</a:t>
            </a:r>
          </a:p>
          <a:p>
            <a:pPr marL="1129513" lvl="2" indent="-457200">
              <a:buFont typeface="Arial" panose="020B0604020202020204" pitchFamily="34" charset="0"/>
              <a:buChar char="•"/>
            </a:pPr>
            <a:r>
              <a:rPr lang="en-US" sz="3200" dirty="0"/>
              <a:t>Presentation</a:t>
            </a:r>
          </a:p>
          <a:p>
            <a:pPr marL="1129513" lvl="2" indent="-457200">
              <a:buFont typeface="Arial" panose="020B0604020202020204" pitchFamily="34" charset="0"/>
              <a:buChar char="•"/>
            </a:pPr>
            <a:r>
              <a:rPr lang="en-US" sz="3200" dirty="0" smtClean="0"/>
              <a:t>Post-Mortem</a:t>
            </a:r>
          </a:p>
          <a:p>
            <a:pPr marL="1129513" lvl="2" indent="-457200">
              <a:buFont typeface="Arial" panose="020B0604020202020204" pitchFamily="34" charset="0"/>
              <a:buChar char="•"/>
            </a:pPr>
            <a:endParaRPr lang="en-US" sz="3200" dirty="0" smtClean="0"/>
          </a:p>
          <a:p>
            <a:r>
              <a:rPr lang="en-US" sz="3200" dirty="0" smtClean="0"/>
              <a:t>Technologies</a:t>
            </a:r>
            <a:r>
              <a:rPr lang="en-US" sz="3200" dirty="0"/>
              <a:t>: Due to my strong background with Tableau, I can provide you the most feedback and assistance if you choose to use Tableau. You may use another technology for your final project.</a:t>
            </a:r>
          </a:p>
          <a:p>
            <a:pPr lvl="2"/>
            <a:endParaRPr lang="en-US" sz="3200" dirty="0" smtClean="0"/>
          </a:p>
        </p:txBody>
      </p:sp>
      <p:sp>
        <p:nvSpPr>
          <p:cNvPr id="4" name="Rectangle 3"/>
          <p:cNvSpPr/>
          <p:nvPr/>
        </p:nvSpPr>
        <p:spPr>
          <a:xfrm>
            <a:off x="433860" y="317808"/>
            <a:ext cx="2827312" cy="830997"/>
          </a:xfrm>
          <a:prstGeom prst="rect">
            <a:avLst/>
          </a:prstGeom>
        </p:spPr>
        <p:txBody>
          <a:bodyPr wrap="none">
            <a:spAutoFit/>
          </a:bodyPr>
          <a:lstStyle/>
          <a:p>
            <a:r>
              <a:rPr lang="en-US" sz="4800" dirty="0">
                <a:solidFill>
                  <a:schemeClr val="accent6">
                    <a:lumMod val="75000"/>
                  </a:schemeClr>
                </a:solidFill>
                <a:latin typeface="+mj-lt"/>
              </a:rPr>
              <a:t>Grading</a:t>
            </a:r>
          </a:p>
        </p:txBody>
      </p:sp>
    </p:spTree>
    <p:extLst>
      <p:ext uri="{BB962C8B-B14F-4D97-AF65-F5344CB8AC3E}">
        <p14:creationId xmlns:p14="http://schemas.microsoft.com/office/powerpoint/2010/main" val="2475231290"/>
      </p:ext>
    </p:extLst>
  </p:cSld>
  <p:clrMapOvr>
    <a:masterClrMapping/>
  </p:clrMapOvr>
  <p:transition>
    <p:fade/>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pic>
        <p:nvPicPr>
          <p:cNvPr id="5" name="Picture 4"/>
          <p:cNvPicPr>
            <a:picLocks noChangeAspect="1"/>
          </p:cNvPicPr>
          <p:nvPr/>
        </p:nvPicPr>
        <p:blipFill>
          <a:blip r:embed="rId3"/>
          <a:stretch>
            <a:fillRect/>
          </a:stretch>
        </p:blipFill>
        <p:spPr>
          <a:xfrm>
            <a:off x="1997528" y="1015092"/>
            <a:ext cx="11555186" cy="5777593"/>
          </a:xfrm>
          <a:prstGeom prst="rect">
            <a:avLst/>
          </a:prstGeom>
        </p:spPr>
      </p:pic>
    </p:spTree>
    <p:extLst>
      <p:ext uri="{BB962C8B-B14F-4D97-AF65-F5344CB8AC3E}">
        <p14:creationId xmlns:p14="http://schemas.microsoft.com/office/powerpoint/2010/main" val="2327994649"/>
      </p:ext>
    </p:extLst>
  </p:cSld>
  <p:clrMapOvr>
    <a:masterClrMapping/>
  </p:clrMapOvr>
  <p:transition>
    <p:fade/>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25751" y="2985262"/>
            <a:ext cx="13578901" cy="2259080"/>
          </a:xfrm>
          <a:prstGeom prst="rect">
            <a:avLst/>
          </a:prstGeom>
          <a:noFill/>
        </p:spPr>
        <p:txBody>
          <a:bodyPr wrap="square" rtlCol="0" anchor="ctr">
            <a:spAutoFit/>
          </a:bodyPr>
          <a:lstStyle/>
          <a:p>
            <a:pPr algn="ctr" defTabSz="731520"/>
            <a:r>
              <a:rPr lang="en-US" sz="14080" dirty="0">
                <a:solidFill>
                  <a:prstClr val="white"/>
                </a:solidFill>
                <a:latin typeface="Mistral" charset="0"/>
                <a:ea typeface="Mistral" charset="0"/>
                <a:cs typeface="Mistral" charset="0"/>
              </a:rPr>
              <a:t>Thank You</a:t>
            </a:r>
          </a:p>
        </p:txBody>
      </p:sp>
    </p:spTree>
    <p:extLst>
      <p:ext uri="{BB962C8B-B14F-4D97-AF65-F5344CB8AC3E}">
        <p14:creationId xmlns:p14="http://schemas.microsoft.com/office/powerpoint/2010/main" val="657192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2.xml><?xml version="1.0" encoding="utf-8"?>
<a:theme xmlns:a="http://schemas.openxmlformats.org/drawingml/2006/main" name="1_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3.xml><?xml version="1.0" encoding="utf-8"?>
<a:theme xmlns:a="http://schemas.openxmlformats.org/drawingml/2006/main" name="2_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4.xml><?xml version="1.0" encoding="utf-8"?>
<a:theme xmlns:a="http://schemas.openxmlformats.org/drawingml/2006/main" name="3_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5.xml><?xml version="1.0" encoding="utf-8"?>
<a:theme xmlns:a="http://schemas.openxmlformats.org/drawingml/2006/main" name="4_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6.xml><?xml version="1.0" encoding="utf-8"?>
<a:theme xmlns:a="http://schemas.openxmlformats.org/drawingml/2006/main" name="5_Tableau_Conference_2015_Template_16x9 - Artitudes">
  <a:themeElements>
    <a:clrScheme name="Tableau Conference 2015">
      <a:dk1>
        <a:srgbClr val="505050"/>
      </a:dk1>
      <a:lt1>
        <a:srgbClr val="FFFFFF"/>
      </a:lt1>
      <a:dk2>
        <a:srgbClr val="144D63"/>
      </a:dk2>
      <a:lt2>
        <a:srgbClr val="EAEAEA"/>
      </a:lt2>
      <a:accent1>
        <a:srgbClr val="144D63"/>
      </a:accent1>
      <a:accent2>
        <a:srgbClr val="DC661D"/>
      </a:accent2>
      <a:accent3>
        <a:srgbClr val="F6BF0C"/>
      </a:accent3>
      <a:accent4>
        <a:srgbClr val="66C18C"/>
      </a:accent4>
      <a:accent5>
        <a:srgbClr val="13849A"/>
      </a:accent5>
      <a:accent6>
        <a:srgbClr val="95B8C7"/>
      </a:accent6>
      <a:hlink>
        <a:srgbClr val="A3D9B9"/>
      </a:hlink>
      <a:folHlink>
        <a:srgbClr val="A3D9B9"/>
      </a:folHlink>
    </a:clrScheme>
    <a:fontScheme name="Custom 1">
      <a:majorFont>
        <a:latin typeface="Arial Black"/>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C15 PPT - Artitudes - VA_r03.pptx" id="{3818CB51-9208-4331-BFC5-67E996A2641E}" vid="{05A0A6FC-54E2-4B59-9539-F83E3EE666C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TaxCatchAll xmlns="8f5d7798-7821-43a6-a985-13101876e817">
      <Value>1448</Value>
    </TaxCatchAll>
    <j89f38c15dce4d319549dc3776cbf89a xmlns="8f5d7798-7821-43a6-a985-13101876e817">
      <Terms xmlns="http://schemas.microsoft.com/office/infopath/2007/PartnerControls"/>
    </j89f38c15dce4d319549dc3776cbf89a>
    <d7c70b0ed11447c597c34d4c1f41e9cd xmlns="8f5d7798-7821-43a6-a985-13101876e817">
      <Terms xmlns="http://schemas.microsoft.com/office/infopath/2007/PartnerControls"/>
    </d7c70b0ed11447c597c34d4c1f41e9cd>
    <he78203ea28d454db387e2db948ab676 xmlns="082e1078-9f74-49a2-8369-39099c44de56">
      <Terms xmlns="http://schemas.microsoft.com/office/infopath/2007/PartnerControls"/>
    </he78203ea28d454db387e2db948ab676>
    <d9cacc74e1e44e54a490d96812b0caac xmlns="8f5d7798-7821-43a6-a985-13101876e817">
      <Terms xmlns="http://schemas.microsoft.com/office/infopath/2007/PartnerControls"/>
    </d9cacc74e1e44e54a490d96812b0caac>
    <TaxKeywordTaxHTField xmlns="8f5d7798-7821-43a6-a985-13101876e817">
      <Terms xmlns="http://schemas.microsoft.com/office/infopath/2007/PartnerControls">
        <TermInfo xmlns="http://schemas.microsoft.com/office/infopath/2007/PartnerControls">
          <TermName xmlns="http://schemas.microsoft.com/office/infopath/2007/PartnerControls">Tableau Conference 2015</TermName>
          <TermId xmlns="http://schemas.microsoft.com/office/infopath/2007/PartnerControls">e9ba4fc4-0c2a-4403-b13e-7d643ac0c45b</TermId>
        </TermInfo>
      </Terms>
    </TaxKeywordTaxHTField>
    <m87bee75e4374e339922d70764268e24 xmlns="8f5d7798-7821-43a6-a985-13101876e817">
      <Terms xmlns="http://schemas.microsoft.com/office/infopath/2007/PartnerControls"/>
    </m87bee75e4374e339922d70764268e24>
    <n8e15f960ce64786886faaeede23cb19 xmlns="8f5d7798-7821-43a6-a985-13101876e817">
      <Terms xmlns="http://schemas.microsoft.com/office/infopath/2007/PartnerControls"/>
    </n8e15f960ce64786886faaeede23cb19>
    <_dlc_DocId xmlns="8f5d7798-7821-43a6-a985-13101876e817">YRR7S5RA3EMT-4-2635</_dlc_DocId>
    <_dlc_DocIdUrl xmlns="8f5d7798-7821-43a6-a985-13101876e817">
      <Url>https://mysharepoint.tsi.lan/development/_layouts/15/DocIdRedir.aspx?ID=YRR7S5RA3EMT-4-2635</Url>
      <Description>YRR7S5RA3EMT-4-2635</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Tableau Document" ma:contentTypeID="0x010100F510592B88785F47B9543416BF59C85A000954B1BB9C78F2458B3FA01C126EF3F4" ma:contentTypeVersion="9" ma:contentTypeDescription="" ma:contentTypeScope="" ma:versionID="472eeda26b46da730364d78e5e085e34">
  <xsd:schema xmlns:xsd="http://www.w3.org/2001/XMLSchema" xmlns:xs="http://www.w3.org/2001/XMLSchema" xmlns:p="http://schemas.microsoft.com/office/2006/metadata/properties" xmlns:ns2="8f5d7798-7821-43a6-a985-13101876e817" xmlns:ns3="082e1078-9f74-49a2-8369-39099c44de56" targetNamespace="http://schemas.microsoft.com/office/2006/metadata/properties" ma:root="true" ma:fieldsID="ec335ab5fc2bab7394a7595f490905bd" ns2:_="" ns3:_="">
    <xsd:import namespace="8f5d7798-7821-43a6-a985-13101876e817"/>
    <xsd:import namespace="082e1078-9f74-49a2-8369-39099c44de56"/>
    <xsd:element name="properties">
      <xsd:complexType>
        <xsd:sequence>
          <xsd:element name="documentManagement">
            <xsd:complexType>
              <xsd:all>
                <xsd:element ref="ns2:n8e15f960ce64786886faaeede23cb19" minOccurs="0"/>
                <xsd:element ref="ns2:TaxCatchAll" minOccurs="0"/>
                <xsd:element ref="ns2:TaxCatchAllLabel" minOccurs="0"/>
                <xsd:element ref="ns2:d7c70b0ed11447c597c34d4c1f41e9cd" minOccurs="0"/>
                <xsd:element ref="ns2:m87bee75e4374e339922d70764268e24" minOccurs="0"/>
                <xsd:element ref="ns2:j89f38c15dce4d319549dc3776cbf89a" minOccurs="0"/>
                <xsd:element ref="ns2:d9cacc74e1e44e54a490d96812b0caac" minOccurs="0"/>
                <xsd:element ref="ns2:TaxKeywordTaxHTField" minOccurs="0"/>
                <xsd:element ref="ns2:_dlc_DocId" minOccurs="0"/>
                <xsd:element ref="ns2:_dlc_DocIdUrl" minOccurs="0"/>
                <xsd:element ref="ns2:_dlc_DocIdPersistId" minOccurs="0"/>
                <xsd:element ref="ns3:he78203ea28d454db387e2db948ab676"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5d7798-7821-43a6-a985-13101876e817" elementFormDefault="qualified">
    <xsd:import namespace="http://schemas.microsoft.com/office/2006/documentManagement/types"/>
    <xsd:import namespace="http://schemas.microsoft.com/office/infopath/2007/PartnerControls"/>
    <xsd:element name="n8e15f960ce64786886faaeede23cb19" ma:index="9" nillable="true" ma:taxonomy="true" ma:internalName="n8e15f960ce64786886faaeede23cb19" ma:taxonomyFieldName="Review_x0020_Status1" ma:displayName="Review Status" ma:default="" ma:fieldId="{78e15f96-0ce6-4786-886f-aaeede23cb19}" ma:sspId="53868d9d-ed24-45ac-9479-545e17389b59" ma:termSetId="c47ab3f6-7121-433a-8988-fee1a18002b1" ma:anchorId="00000000-0000-0000-0000-000000000000" ma:open="false" ma:isKeyword="false">
      <xsd:complexType>
        <xsd:sequence>
          <xsd:element ref="pc:Terms" minOccurs="0" maxOccurs="1"/>
        </xsd:sequence>
      </xsd:complexType>
    </xsd:element>
    <xsd:element name="TaxCatchAll" ma:index="10" nillable="true" ma:displayName="Taxonomy Catch All Column" ma:hidden="true" ma:list="{9da5cc64-91ec-4401-86e7-396541249071}" ma:internalName="TaxCatchAll" ma:showField="CatchAllData" ma:web="8f5d7798-7821-43a6-a985-13101876e817">
      <xsd:complexType>
        <xsd:complexContent>
          <xsd:extension base="dms:MultiChoiceLookup">
            <xsd:sequence>
              <xsd:element name="Value" type="dms:Lookup" maxOccurs="unbounded" minOccurs="0" nillable="true"/>
            </xsd:sequence>
          </xsd:extension>
        </xsd:complexContent>
      </xsd:complexType>
    </xsd:element>
    <xsd:element name="TaxCatchAllLabel" ma:index="11" nillable="true" ma:displayName="Taxonomy Catch All Column1" ma:hidden="true" ma:list="{9da5cc64-91ec-4401-86e7-396541249071}" ma:internalName="TaxCatchAllLabel" ma:readOnly="true" ma:showField="CatchAllDataLabel" ma:web="8f5d7798-7821-43a6-a985-13101876e817">
      <xsd:complexType>
        <xsd:complexContent>
          <xsd:extension base="dms:MultiChoiceLookup">
            <xsd:sequence>
              <xsd:element name="Value" type="dms:Lookup" maxOccurs="unbounded" minOccurs="0" nillable="true"/>
            </xsd:sequence>
          </xsd:extension>
        </xsd:complexContent>
      </xsd:complexType>
    </xsd:element>
    <xsd:element name="d7c70b0ed11447c597c34d4c1f41e9cd" ma:index="13" nillable="true" ma:taxonomy="true" ma:internalName="d7c70b0ed11447c597c34d4c1f41e9cd" ma:taxonomyFieldName="Online" ma:displayName="Feature Team" ma:default="" ma:fieldId="{d7c70b0e-d114-47c5-97c3-4d4c1f41e9cd}" ma:sspId="53868d9d-ed24-45ac-9479-545e17389b59" ma:termSetId="fff5c8ec-db90-4d10-bd22-e3bd600627d8" ma:anchorId="00000000-0000-0000-0000-000000000000" ma:open="false" ma:isKeyword="false">
      <xsd:complexType>
        <xsd:sequence>
          <xsd:element ref="pc:Terms" minOccurs="0" maxOccurs="1"/>
        </xsd:sequence>
      </xsd:complexType>
    </xsd:element>
    <xsd:element name="m87bee75e4374e339922d70764268e24" ma:index="15" nillable="true" ma:taxonomy="true" ma:internalName="m87bee75e4374e339922d70764268e24" ma:taxonomyFieldName="Document_x0020_Category1" ma:displayName="Document Category" ma:default="" ma:fieldId="{687bee75-e437-4e33-9922-d70764268e24}" ma:sspId="53868d9d-ed24-45ac-9479-545e17389b59" ma:termSetId="e0d09c6e-2a7d-47b7-8487-d162cbc417d0" ma:anchorId="00000000-0000-0000-0000-000000000000" ma:open="false" ma:isKeyword="false">
      <xsd:complexType>
        <xsd:sequence>
          <xsd:element ref="pc:Terms" minOccurs="0" maxOccurs="1"/>
        </xsd:sequence>
      </xsd:complexType>
    </xsd:element>
    <xsd:element name="j89f38c15dce4d319549dc3776cbf89a" ma:index="17" nillable="true" ma:taxonomy="true" ma:internalName="j89f38c15dce4d319549dc3776cbf89a" ma:taxonomyFieldName="Tableau_x0020_Release0" ma:displayName="Tableau Release" ma:default="" ma:fieldId="{389f38c1-5dce-4d31-9549-dc3776cbf89a}" ma:sspId="53868d9d-ed24-45ac-9479-545e17389b59" ma:termSetId="65e12399-5799-4fd7-b877-95414072db10" ma:anchorId="00000000-0000-0000-0000-000000000000" ma:open="false" ma:isKeyword="false">
      <xsd:complexType>
        <xsd:sequence>
          <xsd:element ref="pc:Terms" minOccurs="0" maxOccurs="1"/>
        </xsd:sequence>
      </xsd:complexType>
    </xsd:element>
    <xsd:element name="d9cacc74e1e44e54a490d96812b0caac" ma:index="19" nillable="true" ma:taxonomy="true" ma:internalName="d9cacc74e1e44e54a490d96812b0caac" ma:taxonomyFieldName="Feature_x0020_Name" ma:displayName="Feature Name" ma:default="" ma:fieldId="{d9cacc74-e1e4-4e54-a490-d96812b0caac}" ma:sspId="53868d9d-ed24-45ac-9479-545e17389b59" ma:termSetId="4f336ba5-4c69-46b1-91d8-0982d276e130" ma:anchorId="00000000-0000-0000-0000-000000000000" ma:open="true" ma:isKeyword="false">
      <xsd:complexType>
        <xsd:sequence>
          <xsd:element ref="pc:Terms" minOccurs="0" maxOccurs="1"/>
        </xsd:sequence>
      </xsd:complexType>
    </xsd:element>
    <xsd:element name="TaxKeywordTaxHTField" ma:index="21" nillable="true" ma:taxonomy="true" ma:internalName="TaxKeywordTaxHTField" ma:taxonomyFieldName="TaxKeyword" ma:displayName="Enterprise Keywords" ma:fieldId="{23f27201-bee3-471e-b2e7-b64fd8b7ca38}" ma:taxonomyMulti="true" ma:sspId="53868d9d-ed24-45ac-9479-545e17389b59" ma:termSetId="00000000-0000-0000-0000-000000000000" ma:anchorId="00000000-0000-0000-0000-000000000000" ma:open="true" ma:isKeyword="true">
      <xsd:complexType>
        <xsd:sequence>
          <xsd:element ref="pc:Terms" minOccurs="0" maxOccurs="1"/>
        </xsd:sequence>
      </xsd:complexType>
    </xsd:element>
    <xsd:element name="_dlc_DocId" ma:index="23" nillable="true" ma:displayName="Document ID Value" ma:description="The value of the document ID assigned to this item." ma:internalName="_dlc_DocId" ma:readOnly="true">
      <xsd:simpleType>
        <xsd:restriction base="dms:Text"/>
      </xsd:simpleType>
    </xsd:element>
    <xsd:element name="_dlc_DocIdUrl" ma:index="24"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5"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082e1078-9f74-49a2-8369-39099c44de56" elementFormDefault="qualified">
    <xsd:import namespace="http://schemas.microsoft.com/office/2006/documentManagement/types"/>
    <xsd:import namespace="http://schemas.microsoft.com/office/infopath/2007/PartnerControls"/>
    <xsd:element name="he78203ea28d454db387e2db948ab676" ma:index="27" nillable="true" ma:taxonomy="true" ma:internalName="he78203ea28d454db387e2db948ab676" ma:taxonomyFieldName="Doc_x0020_Life_x0020_Cycle" ma:displayName="Archive" ma:readOnly="false" ma:default="" ma:fieldId="{1e78203e-a28d-454d-b387-e2db948ab676}" ma:sspId="53868d9d-ed24-45ac-9479-545e17389b59" ma:termSetId="1a9aaad6-de07-48c2-9ad9-ff1d1852a5a1"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ma:index="8" ma:displayName="Risks"/>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D0DF9C7-60B4-4437-900E-4753855F8CD3}">
  <ds:schemaRefs>
    <ds:schemaRef ds:uri="http://schemas.microsoft.com/sharepoint/events"/>
  </ds:schemaRefs>
</ds:datastoreItem>
</file>

<file path=customXml/itemProps2.xml><?xml version="1.0" encoding="utf-8"?>
<ds:datastoreItem xmlns:ds="http://schemas.openxmlformats.org/officeDocument/2006/customXml" ds:itemID="{F990F116-B58F-4255-B05B-DA3808E0E5C6}">
  <ds:schemaRefs>
    <ds:schemaRef ds:uri="http://www.w3.org/XML/1998/namespace"/>
    <ds:schemaRef ds:uri="http://purl.org/dc/terms/"/>
    <ds:schemaRef ds:uri="http://schemas.microsoft.com/office/2006/metadata/properties"/>
    <ds:schemaRef ds:uri="http://schemas.openxmlformats.org/package/2006/metadata/core-properties"/>
    <ds:schemaRef ds:uri="http://schemas.microsoft.com/office/infopath/2007/PartnerControls"/>
    <ds:schemaRef ds:uri="http://schemas.microsoft.com/office/2006/documentManagement/types"/>
    <ds:schemaRef ds:uri="8f5d7798-7821-43a6-a985-13101876e817"/>
    <ds:schemaRef ds:uri="082e1078-9f74-49a2-8369-39099c44de56"/>
    <ds:schemaRef ds:uri="http://purl.org/dc/dcmitype/"/>
    <ds:schemaRef ds:uri="http://purl.org/dc/elements/1.1/"/>
  </ds:schemaRefs>
</ds:datastoreItem>
</file>

<file path=customXml/itemProps3.xml><?xml version="1.0" encoding="utf-8"?>
<ds:datastoreItem xmlns:ds="http://schemas.openxmlformats.org/officeDocument/2006/customXml" ds:itemID="{48281F4F-E2D6-40B7-8253-0CBC423403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5d7798-7821-43a6-a985-13101876e817"/>
    <ds:schemaRef ds:uri="082e1078-9f74-49a2-8369-39099c44de5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26682</TotalTime>
  <Words>8090</Words>
  <Application>Microsoft Office PowerPoint</Application>
  <PresentationFormat>Custom</PresentationFormat>
  <Paragraphs>710</Paragraphs>
  <Slides>91</Slides>
  <Notes>72</Notes>
  <HiddenSlides>1</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91</vt:i4>
      </vt:variant>
    </vt:vector>
  </HeadingPairs>
  <TitlesOfParts>
    <vt:vector size="107" baseType="lpstr">
      <vt:lpstr>Arial</vt:lpstr>
      <vt:lpstr>Arial Black</vt:lpstr>
      <vt:lpstr>Bookman Old Style</vt:lpstr>
      <vt:lpstr>Consolas</vt:lpstr>
      <vt:lpstr>Gill Sans Light</vt:lpstr>
      <vt:lpstr>Gill Sans MT</vt:lpstr>
      <vt:lpstr>Mistral</vt:lpstr>
      <vt:lpstr>Myriad Pro</vt:lpstr>
      <vt:lpstr>Noto Serif</vt:lpstr>
      <vt:lpstr>Segoe UI</vt:lpstr>
      <vt:lpstr>Tableau_Conference_2015_Template_16x9 - Artitudes</vt:lpstr>
      <vt:lpstr>1_Tableau_Conference_2015_Template_16x9 - Artitudes</vt:lpstr>
      <vt:lpstr>2_Tableau_Conference_2015_Template_16x9 - Artitudes</vt:lpstr>
      <vt:lpstr>3_Tableau_Conference_2015_Template_16x9 - Artitudes</vt:lpstr>
      <vt:lpstr>4_Tableau_Conference_2015_Template_16x9 - Artitudes</vt:lpstr>
      <vt:lpstr>5_Tableau_Conference_2015_Template_16x9 - Artitudes</vt:lpstr>
      <vt:lpstr>PowerPoint Presentation</vt:lpstr>
      <vt:lpstr>My Story Course Introduction Today’s Lesson:  The Irony of the Mind  Discussion  Homework</vt:lpstr>
      <vt:lpstr>My Story.</vt:lpstr>
      <vt:lpstr>My Story Course Introduction Today’s Lesson:  The Irony of the Mind  Discussion  Homework</vt:lpstr>
      <vt:lpstr> 1.  Your Name  2.  Why did you enroll in the certificate?  3.  What data viz tool are you most      comfortable with?  4.  What do you still want to learn?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My Story Course Introduction Today’s Lesson:  The Irony of the Mind  Discussion  Homework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100,000,000,000,000,000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Types of data</vt:lpstr>
      <vt:lpstr>Visual features for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Incremental</vt:lpstr>
      <vt:lpstr>PowerPoint Presentation</vt:lpstr>
      <vt:lpstr>PowerPoint Presentation</vt:lpstr>
      <vt:lpstr>PowerPoint Presentation</vt:lpstr>
      <vt:lpstr>PowerPoint Presentation</vt:lpstr>
      <vt:lpstr>PowerPoint Presentation</vt:lpstr>
      <vt:lpstr>PowerPoint Presentation</vt:lpstr>
      <vt:lpstr>My Story Course Introduction Today’s Lesson:  The Irony of the Mind  Discussion  Homework</vt:lpstr>
      <vt:lpstr> Do you think Data Visualization should be further as an accepted norm than it is now?  Yes? No? Why?</vt:lpstr>
      <vt:lpstr>Analysts believe the highest and best use of their time and brain cells is to do quantitative analysis.</vt:lpstr>
      <vt:lpstr>Articulating compelling stories to other humans may not come naturally to many analysts.</vt:lpstr>
      <vt:lpstr>Analysts don’t get a lot of instruction on telling stories while in school.</vt:lpstr>
      <vt:lpstr>It takes a lot of analysts’ time to think creatively about how to tell a good story with data.</vt:lpstr>
      <vt:lpstr>PowerPoint Presentation</vt:lpstr>
      <vt:lpstr>PowerPoint Presentation</vt:lpstr>
      <vt:lpstr>PowerPoint Presentation</vt:lpstr>
      <vt:lpstr> What challenges does  data visualization need to overcome for more widespread use?</vt:lpstr>
      <vt:lpstr>My Story Course Introduction Today’s Lesson:  The Irony of the Mind  Discussion  Homework</vt:lpstr>
      <vt:lpstr>1. Select A Data Visualization (Kriebel’s Makeover Monday)  2. Critique the Visualization  - Focus on what works  - What doesn't work  - Why those things don't work  - How you would make it better  3. Submit to discussion board with a  link to the visualization.  BONUS: Put your ideas to paper and build a visualization.   </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Vanessa Au</dc:creator>
  <cp:keywords>Tableau Conference 2015</cp:keywords>
  <cp:lastModifiedBy>Ashley Howard</cp:lastModifiedBy>
  <cp:revision>265</cp:revision>
  <cp:lastPrinted>2016-04-05T23:25:12Z</cp:lastPrinted>
  <dcterms:created xsi:type="dcterms:W3CDTF">2015-08-07T23:21:18Z</dcterms:created>
  <dcterms:modified xsi:type="dcterms:W3CDTF">2016-04-08T23:59:13Z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0x010100F510592B88785F47B9543416BF59C85A000954B1BB9C78F2458B3FA01C126EF3F4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1448;#Tableau Conference 2015|e9ba4fc4-0c2a-4403-b13e-7d643ac0c45b</vt:lpwstr>
  </property>
  <property fmtid="{D5CDD505-2E9C-101B-9397-08002B2CF9AE}" pid="12" name="_dlc_DocIdItemGuid">
    <vt:lpwstr>0a65b257-e4e2-49e1-8038-5a4580b3ee97</vt:lpwstr>
  </property>
  <property fmtid="{D5CDD505-2E9C-101B-9397-08002B2CF9AE}" pid="13" name="Review_x0020_Status1">
    <vt:lpwstr/>
  </property>
  <property fmtid="{D5CDD505-2E9C-101B-9397-08002B2CF9AE}" pid="14" name="Document_x0020_Category1">
    <vt:lpwstr/>
  </property>
  <property fmtid="{D5CDD505-2E9C-101B-9397-08002B2CF9AE}" pid="15" name="Tableau_x0020_Release0">
    <vt:lpwstr/>
  </property>
  <property fmtid="{D5CDD505-2E9C-101B-9397-08002B2CF9AE}" pid="16" name="Feature_x0020_Name">
    <vt:lpwstr/>
  </property>
  <property fmtid="{D5CDD505-2E9C-101B-9397-08002B2CF9AE}" pid="17" name="Doc_x0020_Life_x0020_Cycle">
    <vt:lpwstr/>
  </property>
  <property fmtid="{D5CDD505-2E9C-101B-9397-08002B2CF9AE}" pid="18" name="Online">
    <vt:lpwstr/>
  </property>
  <property fmtid="{D5CDD505-2E9C-101B-9397-08002B2CF9AE}" pid="19" name="Tableau Release0">
    <vt:lpwstr/>
  </property>
  <property fmtid="{D5CDD505-2E9C-101B-9397-08002B2CF9AE}" pid="20" name="Review Status1">
    <vt:lpwstr/>
  </property>
  <property fmtid="{D5CDD505-2E9C-101B-9397-08002B2CF9AE}" pid="21" name="Document Category1">
    <vt:lpwstr/>
  </property>
  <property fmtid="{D5CDD505-2E9C-101B-9397-08002B2CF9AE}" pid="22" name="Doc Life Cycle">
    <vt:lpwstr/>
  </property>
  <property fmtid="{D5CDD505-2E9C-101B-9397-08002B2CF9AE}" pid="23" name="Feature Name">
    <vt:lpwstr/>
  </property>
</Properties>
</file>